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1" r:id="rId6"/>
    <p:sldId id="262" r:id="rId7"/>
    <p:sldId id="263" r:id="rId8"/>
    <p:sldId id="264" r:id="rId9"/>
    <p:sldId id="266" r:id="rId10"/>
    <p:sldId id="265" r:id="rId11"/>
    <p:sldId id="268" r:id="rId12"/>
    <p:sldId id="269" r:id="rId13"/>
    <p:sldId id="260" r:id="rId14"/>
    <p:sldId id="270" r:id="rId15"/>
    <p:sldId id="271" r:id="rId16"/>
    <p:sldId id="272" r:id="rId17"/>
    <p:sldId id="273" r:id="rId18"/>
    <p:sldId id="274" r:id="rId19"/>
    <p:sldId id="275" r:id="rId20"/>
    <p:sldId id="276" r:id="rId21"/>
    <p:sldId id="277"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Montserrat" panose="020B0604020202020204" charset="0"/>
      <p:regular r:id="rId28"/>
      <p:bold r:id="rId29"/>
      <p:italic r:id="rId30"/>
      <p:boldItalic r:id="rId31"/>
    </p:embeddedFont>
    <p:embeddedFont>
      <p:font typeface="Impact" panose="020B0806030902050204" pitchFamily="34"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077"/>
    <a:srgbClr val="704A75"/>
    <a:srgbClr val="F1C40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07" autoAdjust="0"/>
  </p:normalViewPr>
  <p:slideViewPr>
    <p:cSldViewPr snapToGrid="0">
      <p:cViewPr varScale="1">
        <p:scale>
          <a:sx n="86" d="100"/>
          <a:sy n="86" d="100"/>
        </p:scale>
        <p:origin x="53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nstitutioncenter.org/interactive-constitution/amendments/amendment-i"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6bea374c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6bea374c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00" dirty="0"/>
              <a:t>“Meeting Alice” is an educational presentation about Alice Stokes Paul (1885-1977), an American suffragist and equal rights activist, who believed that “one person can make a difference.”</a:t>
            </a:r>
            <a:endParaRPr sz="1000" dirty="0"/>
          </a:p>
          <a:p>
            <a:pPr marL="0" lvl="0" indent="0" algn="l" rtl="0">
              <a:spcBef>
                <a:spcPts val="0"/>
              </a:spcBef>
              <a:spcAft>
                <a:spcPts val="0"/>
              </a:spcAft>
              <a:buNone/>
            </a:pPr>
            <a:endParaRPr sz="1000" dirty="0"/>
          </a:p>
          <a:p>
            <a:pPr marL="0" lvl="0" indent="0" algn="l" rtl="0">
              <a:spcBef>
                <a:spcPts val="0"/>
              </a:spcBef>
              <a:spcAft>
                <a:spcPts val="0"/>
              </a:spcAft>
              <a:buNone/>
            </a:pPr>
            <a:r>
              <a:rPr lang="en-US" sz="1000" i="1" dirty="0">
                <a:solidFill>
                  <a:srgbClr val="6D2077"/>
                </a:solidFill>
              </a:rPr>
              <a:t>Photo Credit:  Library of Congress</a:t>
            </a:r>
            <a:endParaRPr sz="1000" i="1" dirty="0">
              <a:solidFill>
                <a:srgbClr val="6D2077"/>
              </a:solidFill>
            </a:endParaRPr>
          </a:p>
        </p:txBody>
      </p:sp>
      <p:sp>
        <p:nvSpPr>
          <p:cNvPr id="87" name="Google Shape;87;g56bea374c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9a9bf920f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9a9bf920f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After high school, Alice attended Swarthmore College, at a time when women typically  did not go to college.  She went on to hold several different degrees, including three in law.  </a:t>
            </a:r>
          </a:p>
          <a:p>
            <a:pPr marL="0" lvl="0" indent="0" algn="l" rtl="0">
              <a:spcBef>
                <a:spcPts val="0"/>
              </a:spcBef>
              <a:spcAft>
                <a:spcPts val="0"/>
              </a:spcAft>
              <a:buNone/>
            </a:pPr>
            <a:endParaRPr dirty="0"/>
          </a:p>
        </p:txBody>
      </p:sp>
      <p:sp>
        <p:nvSpPr>
          <p:cNvPr id="163" name="Google Shape;163;g59a9bf920f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9a9bf920f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59a9bf920f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Alice was inspired by the suffragettes in England.  The term used in England was suffragette.  (In the United States, the term was suffragist). </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This photo depicts a suffragette being arrested by British police, called Bobbies.</a:t>
            </a:r>
            <a:endParaRPr lang="en-US" sz="1200" b="0" i="0" u="none" strike="noStrike" cap="none" dirty="0">
              <a:solidFill>
                <a:schemeClr val="dk1"/>
              </a:solidFill>
              <a:effectLst/>
              <a:latin typeface="Calibri"/>
              <a:ea typeface="Calibri"/>
              <a:cs typeface="Calibri"/>
              <a:sym typeface="Calibri"/>
            </a:endParaRPr>
          </a:p>
        </p:txBody>
      </p:sp>
      <p:sp>
        <p:nvSpPr>
          <p:cNvPr id="184" name="Google Shape;184;g59a9bf920f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Upon returning from England, Alice was determined to work for suffrage for women in the United States.  She became a leader in the suffrage movement. </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Alice set </a:t>
            </a:r>
            <a:r>
              <a:rPr lang="en-US" sz="1200" b="1" i="0" u="none" strike="noStrike" cap="none" dirty="0" smtClean="0">
                <a:solidFill>
                  <a:schemeClr val="dk1"/>
                </a:solidFill>
                <a:effectLst/>
                <a:latin typeface="Calibri"/>
                <a:ea typeface="Calibri"/>
                <a:cs typeface="Calibri"/>
                <a:sym typeface="Calibri"/>
              </a:rPr>
              <a:t>goals</a:t>
            </a:r>
            <a:r>
              <a:rPr lang="en-US" sz="1200" b="0" i="0" u="none" strike="noStrike" cap="none" dirty="0" smtClean="0">
                <a:solidFill>
                  <a:schemeClr val="dk1"/>
                </a:solidFill>
                <a:effectLst/>
                <a:latin typeface="Calibri"/>
                <a:ea typeface="Calibri"/>
                <a:cs typeface="Calibri"/>
                <a:sym typeface="Calibri"/>
              </a:rPr>
              <a:t>. In order to accomplish her goals, she needed to be </a:t>
            </a:r>
            <a:r>
              <a:rPr lang="en-US" sz="1200" b="1" i="0" u="none" strike="noStrike" cap="none" dirty="0" smtClean="0">
                <a:solidFill>
                  <a:schemeClr val="dk1"/>
                </a:solidFill>
                <a:effectLst/>
                <a:latin typeface="Calibri"/>
                <a:ea typeface="Calibri"/>
                <a:cs typeface="Calibri"/>
                <a:sym typeface="Calibri"/>
              </a:rPr>
              <a:t>organized in her mind</a:t>
            </a:r>
            <a:r>
              <a:rPr lang="en-US" sz="1200" b="0" i="0" u="none" strike="noStrike" cap="none" dirty="0" smtClean="0">
                <a:solidFill>
                  <a:schemeClr val="dk1"/>
                </a:solidFill>
                <a:effectLst/>
                <a:latin typeface="Calibri"/>
                <a:ea typeface="Calibri"/>
                <a:cs typeface="Calibri"/>
                <a:sym typeface="Calibri"/>
              </a:rPr>
              <a:t> and have </a:t>
            </a:r>
            <a:r>
              <a:rPr lang="en-US" sz="1200" b="1" i="0" u="none" strike="noStrike" cap="none" dirty="0" smtClean="0">
                <a:solidFill>
                  <a:schemeClr val="dk1"/>
                </a:solidFill>
                <a:effectLst/>
                <a:latin typeface="Calibri"/>
                <a:ea typeface="Calibri"/>
                <a:cs typeface="Calibri"/>
                <a:sym typeface="Calibri"/>
              </a:rPr>
              <a:t>good communication</a:t>
            </a:r>
            <a:r>
              <a:rPr lang="en-US" sz="1200" b="0" i="0" u="none" strike="noStrike" cap="none" dirty="0" smtClean="0">
                <a:solidFill>
                  <a:schemeClr val="dk1"/>
                </a:solidFill>
                <a:effectLst/>
                <a:latin typeface="Calibri"/>
                <a:ea typeface="Calibri"/>
                <a:cs typeface="Calibri"/>
                <a:sym typeface="Calibri"/>
              </a:rPr>
              <a:t> skills.  </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She made numerous phone calls and wrote many letters in her effort to raise support for women’s suffrage. In this photo, she is busy at her desk at the headquarters of the National Woman’s Party in Washington, D.C. </a:t>
            </a:r>
          </a:p>
          <a:p>
            <a:r>
              <a:rPr lang="en-US" sz="1200" b="0" i="0" u="none" strike="noStrike" cap="none" dirty="0" smtClean="0">
                <a:solidFill>
                  <a:schemeClr val="dk1"/>
                </a:solidFill>
                <a:effectLst/>
                <a:latin typeface="Calibri"/>
                <a:ea typeface="Calibri"/>
                <a:cs typeface="Calibri"/>
                <a:sym typeface="Calibri"/>
              </a:rPr>
              <a:t> </a:t>
            </a:r>
          </a:p>
          <a:p>
            <a:r>
              <a:rPr lang="en-US" sz="1200" b="0" i="1" u="none" strike="noStrike" cap="none" dirty="0" smtClean="0">
                <a:solidFill>
                  <a:schemeClr val="dk1"/>
                </a:solidFill>
                <a:effectLst/>
                <a:latin typeface="Calibri"/>
                <a:ea typeface="Calibri"/>
                <a:cs typeface="Calibri"/>
                <a:sym typeface="Calibri"/>
              </a:rPr>
              <a:t>Teacher Note: Discussion Ideas: </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Point out the telephone to the class.</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Do you set goals?</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Are you organized?</a:t>
            </a:r>
            <a:endParaRPr lang="en-US" sz="1200" b="0" i="0" u="none" strike="noStrike" cap="none" dirty="0" smtClean="0">
              <a:solidFill>
                <a:schemeClr val="dk1"/>
              </a:solidFill>
              <a:effectLst/>
              <a:latin typeface="Calibri"/>
              <a:ea typeface="Calibri"/>
              <a:cs typeface="Calibri"/>
              <a:sym typeface="Calibri"/>
            </a:endParaRPr>
          </a:p>
          <a:p>
            <a:r>
              <a:rPr lang="en-US" sz="1200" b="0" i="1" u="none" strike="noStrike" cap="none" dirty="0" smtClean="0">
                <a:solidFill>
                  <a:schemeClr val="dk1"/>
                </a:solidFill>
                <a:effectLst/>
                <a:latin typeface="Calibri"/>
                <a:ea typeface="Calibri"/>
                <a:cs typeface="Calibri"/>
                <a:sym typeface="Calibri"/>
              </a:rPr>
              <a:t>Do you have good communications skills?</a:t>
            </a:r>
            <a:endParaRPr lang="en-US" sz="1200" b="0" i="0" u="none" strike="noStrike" cap="none" dirty="0">
              <a:solidFill>
                <a:schemeClr val="dk1"/>
              </a:solidFill>
              <a:effectLst/>
              <a:latin typeface="Calibri"/>
              <a:ea typeface="Calibri"/>
              <a:cs typeface="Calibri"/>
              <a:sym typeface="Calibri"/>
            </a:endParaRPr>
          </a:p>
        </p:txBody>
      </p:sp>
      <p:sp>
        <p:nvSpPr>
          <p:cNvPr id="189" name="Google Shape;1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9a9bf920f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59a9bf920f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Americans who supported the suffrage movement came from all walks of life and were a diverse group of individuals. </a:t>
            </a:r>
          </a:p>
          <a:p>
            <a:endParaRPr lang="en-US" sz="1200" b="0" i="0" u="none" strike="noStrike" cap="none" dirty="0" smtClean="0">
              <a:solidFill>
                <a:schemeClr val="dk1"/>
              </a:solidFill>
              <a:effectLst/>
              <a:latin typeface="Calibri"/>
              <a:ea typeface="Calibri"/>
              <a:cs typeface="Calibri"/>
              <a:sym typeface="Calibri"/>
            </a:endParaRPr>
          </a:p>
          <a:p>
            <a:r>
              <a:rPr lang="en-US" sz="1200" b="0" i="0" u="none" strike="noStrike" cap="none" dirty="0" smtClean="0">
                <a:solidFill>
                  <a:schemeClr val="dk1"/>
                </a:solidFill>
                <a:effectLst/>
                <a:latin typeface="Calibri"/>
                <a:ea typeface="Calibri"/>
                <a:cs typeface="Calibri"/>
                <a:sym typeface="Calibri"/>
              </a:rPr>
              <a:t>Ida B. Wells was a prominent journalist, activist, and</a:t>
            </a:r>
            <a:r>
              <a:rPr lang="en-US" sz="1200" b="0" i="0" u="none" strike="noStrike" cap="none" baseline="0" dirty="0" smtClean="0">
                <a:solidFill>
                  <a:schemeClr val="dk1"/>
                </a:solidFill>
                <a:effectLst/>
                <a:latin typeface="Calibri"/>
                <a:ea typeface="Calibri"/>
                <a:cs typeface="Calibri"/>
                <a:sym typeface="Calibri"/>
              </a:rPr>
              <a:t> educator. She was a leader of the early Civil Rights Movement, a noted suffragist, and one of the founders of the NAACP. Ida marched in the 1913 parade with Alice.</a:t>
            </a:r>
          </a:p>
          <a:p>
            <a:endParaRPr lang="en-US" sz="1200" b="0" i="0" u="none" strike="noStrike" cap="none" baseline="0" dirty="0" smtClean="0">
              <a:solidFill>
                <a:schemeClr val="dk1"/>
              </a:solidFill>
              <a:effectLst/>
              <a:latin typeface="Calibri"/>
              <a:ea typeface="Calibri"/>
              <a:cs typeface="Calibri"/>
              <a:sym typeface="Calibri"/>
            </a:endParaRPr>
          </a:p>
          <a:p>
            <a:r>
              <a:rPr lang="en-US" sz="1200" b="0" i="0" u="none" strike="noStrike" cap="none" baseline="0" dirty="0" smtClean="0">
                <a:solidFill>
                  <a:schemeClr val="dk1"/>
                </a:solidFill>
                <a:effectLst/>
                <a:latin typeface="Calibri"/>
                <a:ea typeface="Calibri"/>
                <a:cs typeface="Calibri"/>
                <a:sym typeface="Calibri"/>
              </a:rPr>
              <a:t>Marie </a:t>
            </a:r>
            <a:r>
              <a:rPr lang="en-US" sz="1200" b="0" i="0" u="none" strike="noStrike" cap="none" baseline="0" dirty="0" smtClean="0">
                <a:solidFill>
                  <a:schemeClr val="dk1"/>
                </a:solidFill>
                <a:effectLst/>
                <a:latin typeface="Calibri"/>
                <a:ea typeface="Calibri"/>
                <a:cs typeface="Calibri"/>
                <a:sym typeface="Calibri"/>
              </a:rPr>
              <a:t>Baldwin was a Chippewa and </a:t>
            </a:r>
            <a:r>
              <a:rPr lang="en-US" sz="1200" b="0" i="0" u="none" strike="noStrike" cap="none" baseline="0" dirty="0" err="1" smtClean="0">
                <a:solidFill>
                  <a:schemeClr val="dk1"/>
                </a:solidFill>
                <a:effectLst/>
                <a:latin typeface="Calibri"/>
                <a:ea typeface="Calibri"/>
                <a:cs typeface="Calibri"/>
                <a:sym typeface="Calibri"/>
              </a:rPr>
              <a:t>Ojibwe</a:t>
            </a:r>
            <a:r>
              <a:rPr lang="en-US" sz="1200" b="0" i="0" u="none" strike="noStrike" cap="none" baseline="0" dirty="0" smtClean="0">
                <a:solidFill>
                  <a:schemeClr val="dk1"/>
                </a:solidFill>
                <a:effectLst/>
                <a:latin typeface="Calibri"/>
                <a:ea typeface="Calibri"/>
                <a:cs typeface="Calibri"/>
                <a:sym typeface="Calibri"/>
              </a:rPr>
              <a:t> Indian who served in the Department of Indian Affairs under president Theodore Roosevelt. She became the first woman of color to graduate from the Washington College of Law and spent much of her life advocating for indigenous women. Marie also marched with Alice in the 1913 parade. </a:t>
            </a:r>
          </a:p>
          <a:p>
            <a:endParaRPr lang="en-US" sz="1200" b="0" i="0" u="none" strike="noStrike" cap="none" baseline="0" dirty="0" smtClean="0">
              <a:solidFill>
                <a:schemeClr val="dk1"/>
              </a:solidFill>
              <a:effectLst/>
              <a:latin typeface="Calibri"/>
              <a:ea typeface="Calibri"/>
              <a:cs typeface="Calibri"/>
              <a:sym typeface="Calibri"/>
            </a:endParaRPr>
          </a:p>
          <a:p>
            <a:r>
              <a:rPr lang="en-US" sz="1200" b="0" i="0" u="none" strike="noStrike" cap="none" baseline="0" dirty="0" smtClean="0">
                <a:solidFill>
                  <a:schemeClr val="dk1"/>
                </a:solidFill>
                <a:effectLst/>
                <a:latin typeface="Calibri"/>
                <a:ea typeface="Calibri"/>
                <a:cs typeface="Calibri"/>
                <a:sym typeface="Calibri"/>
              </a:rPr>
              <a:t>Mary </a:t>
            </a:r>
            <a:r>
              <a:rPr lang="en-US" sz="1200" b="0" i="0" u="none" strike="noStrike" cap="none" baseline="0" dirty="0" smtClean="0">
                <a:solidFill>
                  <a:schemeClr val="dk1"/>
                </a:solidFill>
                <a:effectLst/>
                <a:latin typeface="Calibri"/>
                <a:ea typeface="Calibri"/>
                <a:cs typeface="Calibri"/>
                <a:sym typeface="Calibri"/>
              </a:rPr>
              <a:t>Church Terrell was an educator and activist who worked to advance the societal position of African Americans. She fought for suffrage and civil rights, and helped found the NAACP.</a:t>
            </a:r>
          </a:p>
          <a:p>
            <a:endParaRPr lang="en-US" sz="1200" b="0" i="0" u="none" strike="noStrike" cap="none" baseline="0" dirty="0" smtClean="0">
              <a:solidFill>
                <a:schemeClr val="dk1"/>
              </a:solidFill>
              <a:effectLst/>
              <a:latin typeface="Calibri"/>
              <a:ea typeface="Calibri"/>
              <a:cs typeface="Calibri"/>
              <a:sym typeface="Calibri"/>
            </a:endParaRPr>
          </a:p>
          <a:p>
            <a:r>
              <a:rPr lang="en-US" sz="1200" b="0" i="0" u="none" strike="noStrike" cap="none" baseline="0" dirty="0" smtClean="0">
                <a:solidFill>
                  <a:schemeClr val="dk1"/>
                </a:solidFill>
                <a:effectLst/>
                <a:latin typeface="Calibri"/>
                <a:ea typeface="Calibri"/>
                <a:cs typeface="Calibri"/>
                <a:sym typeface="Calibri"/>
              </a:rPr>
              <a:t>Frederick </a:t>
            </a:r>
            <a:r>
              <a:rPr lang="en-US" sz="1200" b="0" i="0" u="none" strike="noStrike" cap="none" baseline="0" dirty="0" smtClean="0">
                <a:solidFill>
                  <a:schemeClr val="dk1"/>
                </a:solidFill>
                <a:effectLst/>
                <a:latin typeface="Calibri"/>
                <a:ea typeface="Calibri"/>
                <a:cs typeface="Calibri"/>
                <a:sym typeface="Calibri"/>
              </a:rPr>
              <a:t>Douglass was an abolitionist, writer, and speaker. After escaping from slavery in Maryland, he spent the rest of his life championing social justice causes, including women’s suffrage. </a:t>
            </a:r>
            <a:endParaRPr lang="en-US" sz="1200" b="0" i="0" u="none" strike="noStrike" cap="none" dirty="0">
              <a:solidFill>
                <a:schemeClr val="dk1"/>
              </a:solidFill>
              <a:effectLst/>
              <a:latin typeface="Calibri"/>
              <a:ea typeface="Calibri"/>
              <a:cs typeface="Calibri"/>
              <a:sym typeface="Calibri"/>
            </a:endParaRPr>
          </a:p>
        </p:txBody>
      </p:sp>
      <p:sp>
        <p:nvSpPr>
          <p:cNvPr id="122" name="Google Shape;122;g59a9bf920f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Alice used her skills to </a:t>
            </a:r>
            <a:r>
              <a:rPr lang="en-US" sz="1200" b="1" i="0" u="none" strike="noStrike" cap="none" dirty="0" smtClean="0">
                <a:solidFill>
                  <a:schemeClr val="dk1"/>
                </a:solidFill>
                <a:effectLst/>
                <a:latin typeface="Calibri"/>
                <a:ea typeface="Calibri"/>
                <a:cs typeface="Calibri"/>
                <a:sym typeface="Calibri"/>
              </a:rPr>
              <a:t>organize</a:t>
            </a:r>
            <a:r>
              <a:rPr lang="en-US" sz="1200" b="0" i="0" u="none" strike="noStrike" cap="none" dirty="0" smtClean="0">
                <a:solidFill>
                  <a:schemeClr val="dk1"/>
                </a:solidFill>
                <a:effectLst/>
                <a:latin typeface="Calibri"/>
                <a:ea typeface="Calibri"/>
                <a:cs typeface="Calibri"/>
                <a:sym typeface="Calibri"/>
              </a:rPr>
              <a:t> a huge parade in Washington, D.C. Over 8,000 women, children, AND men participated in the parade to show their support for women’s suffrage.</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Alice chose to hold the parade on the same day that the newly-elected President of the United States, Woodrow Wilson arrived in Washington, DC. When he arrived, he wondered why so few people were there to welcome him. This was because so many people chose to attend the parade that Alice Paul organized.</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The day after the parade was Inauguration Day, the day that newly elected presidents take the oath of office.</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President Wilson did not actively support the women’s suffrage movement.  </a:t>
            </a:r>
          </a:p>
          <a:p>
            <a:r>
              <a:rPr lang="en-US" sz="1200" b="0" i="0" u="none" strike="noStrike" cap="none" dirty="0" smtClean="0">
                <a:solidFill>
                  <a:schemeClr val="dk1"/>
                </a:solidFill>
                <a:effectLst/>
                <a:latin typeface="Calibri"/>
                <a:ea typeface="Calibri"/>
                <a:cs typeface="Calibri"/>
                <a:sym typeface="Calibri"/>
              </a:rPr>
              <a:t> </a:t>
            </a:r>
          </a:p>
          <a:p>
            <a:r>
              <a:rPr lang="en-US" sz="1200" b="0" i="1" u="none" strike="noStrike" cap="none" dirty="0" smtClean="0">
                <a:solidFill>
                  <a:schemeClr val="dk1"/>
                </a:solidFill>
                <a:effectLst/>
                <a:latin typeface="Calibri"/>
                <a:ea typeface="Calibri"/>
                <a:cs typeface="Calibri"/>
                <a:sym typeface="Calibri"/>
              </a:rPr>
              <a:t>Teacher Note:  Discussion Ideas:</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What do you notice in the photos of the parade?</a:t>
            </a:r>
            <a:endParaRPr lang="en-US" sz="1200" b="0" i="0" u="none" strike="noStrike" cap="none" dirty="0" smtClean="0">
              <a:solidFill>
                <a:schemeClr val="dk1"/>
              </a:solidFill>
              <a:effectLst/>
              <a:latin typeface="Calibri"/>
              <a:ea typeface="Calibri"/>
              <a:cs typeface="Calibri"/>
              <a:sym typeface="Calibri"/>
            </a:endParaRPr>
          </a:p>
          <a:p>
            <a:pPr marL="0" lvl="0" indent="0" algn="l" rtl="0">
              <a:lnSpc>
                <a:spcPct val="115000"/>
              </a:lnSpc>
              <a:spcBef>
                <a:spcPts val="0"/>
              </a:spcBef>
              <a:spcAft>
                <a:spcPts val="0"/>
              </a:spcAft>
              <a:buNone/>
            </a:pPr>
            <a:endParaRPr sz="1000" dirty="0"/>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Alice Paul was brave. In order to achieve her goal of winning the right to vote for women, she sometimes did things that no one had dared to do before.</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In 1917, through her organization, the National Woman’s Party, Alice Paul organized hundreds of women to come together in a very public display of protest in front of the White House. No one had ever dared to picket in front of the White House, but Alice Paul did.</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Remember, as a Quaker, Alice Paul believed in acts of peace and non-violence. She wanted to bring greater attention to the suffrage movement, and she did not want people to be harmed. She and many other suffragists stood peacefully and silently on the sidewalk in front of the White House to picket in support of their right to vote.</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Because these women did not speak but let their signs and sashes convey their message, they were called “Silent Sentinels”. They practiced non-violent protest to avoid conflicts with people who were upset with their brazen public protest.  </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Beginning on January 10, 1917, the Silent Sentinels stood outside the White House, 6 days a week, 8 hours a day, rain or shine throughout most of that year. After months of picketing, the suffragists were arrested by police on the charge of blocking traffic. However, the suffragists stood silently on the sidewalk, while the onlookers created traffic blockage in the streets.</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It is important to note that the Silent Sentinels were NOT arrested for picketing. Picketing is a protected right in the United States through the </a:t>
            </a:r>
            <a:r>
              <a:rPr lang="en-US" sz="1200" b="0" i="0" u="sng" strike="noStrike" cap="none" dirty="0" smtClean="0">
                <a:solidFill>
                  <a:schemeClr val="dk1"/>
                </a:solidFill>
                <a:effectLst/>
                <a:latin typeface="Calibri"/>
                <a:ea typeface="Calibri"/>
                <a:cs typeface="Calibri"/>
                <a:sym typeface="Calibri"/>
                <a:hlinkClick r:id="rId3"/>
              </a:rPr>
              <a:t>1</a:t>
            </a:r>
            <a:r>
              <a:rPr lang="en-US" sz="1200" b="0" i="0" u="sng" strike="noStrike" cap="none" baseline="30000" dirty="0" smtClean="0">
                <a:solidFill>
                  <a:schemeClr val="dk1"/>
                </a:solidFill>
                <a:effectLst/>
                <a:latin typeface="Calibri"/>
                <a:ea typeface="Calibri"/>
                <a:cs typeface="Calibri"/>
                <a:sym typeface="Calibri"/>
                <a:hlinkClick r:id="rId3"/>
              </a:rPr>
              <a:t>st</a:t>
            </a:r>
            <a:r>
              <a:rPr lang="en-US" sz="1200" b="0" i="0" u="sng" strike="noStrike" cap="none" dirty="0" smtClean="0">
                <a:solidFill>
                  <a:schemeClr val="dk1"/>
                </a:solidFill>
                <a:effectLst/>
                <a:latin typeface="Calibri"/>
                <a:ea typeface="Calibri"/>
                <a:cs typeface="Calibri"/>
                <a:sym typeface="Calibri"/>
                <a:hlinkClick r:id="rId3"/>
              </a:rPr>
              <a:t> Amendment of the U.S. Constitution</a:t>
            </a:r>
            <a:r>
              <a:rPr lang="en-US" sz="1200" b="0" i="0" u="sng" strike="noStrike" cap="none" dirty="0" smtClean="0">
                <a:solidFill>
                  <a:schemeClr val="dk1"/>
                </a:solidFill>
                <a:effectLst/>
                <a:latin typeface="Calibri"/>
                <a:ea typeface="Calibri"/>
                <a:cs typeface="Calibri"/>
                <a:sym typeface="Calibri"/>
              </a:rPr>
              <a:t>.</a:t>
            </a:r>
            <a:endParaRPr lang="en-US" sz="1200" b="0" i="0" u="none" strike="noStrike" cap="none" dirty="0" smtClean="0">
              <a:solidFill>
                <a:schemeClr val="dk1"/>
              </a:solidFill>
              <a:effectLst/>
              <a:latin typeface="Calibri"/>
              <a:ea typeface="Calibri"/>
              <a:cs typeface="Calibri"/>
              <a:sym typeface="Calibri"/>
            </a:endParaRPr>
          </a:p>
          <a:p>
            <a:r>
              <a:rPr lang="en-US" sz="1200" b="0" i="0" u="none" strike="noStrike" cap="none" dirty="0" smtClean="0">
                <a:solidFill>
                  <a:schemeClr val="dk1"/>
                </a:solidFill>
                <a:effectLst/>
                <a:latin typeface="Calibri"/>
                <a:ea typeface="Calibri"/>
                <a:cs typeface="Calibri"/>
                <a:sym typeface="Calibri"/>
              </a:rPr>
              <a:t> </a:t>
            </a:r>
          </a:p>
          <a:p>
            <a:r>
              <a:rPr lang="en-US" sz="1200" b="0" i="1" u="none" strike="noStrike" cap="none" dirty="0" smtClean="0">
                <a:solidFill>
                  <a:schemeClr val="dk1"/>
                </a:solidFill>
                <a:effectLst/>
                <a:latin typeface="Calibri"/>
                <a:ea typeface="Calibri"/>
                <a:cs typeface="Calibri"/>
                <a:sym typeface="Calibri"/>
              </a:rPr>
              <a:t>Interactive Activity:</a:t>
            </a:r>
            <a:endParaRPr lang="en-US" sz="1200" b="0" i="0" u="none" strike="noStrike" cap="none" dirty="0" smtClean="0">
              <a:solidFill>
                <a:schemeClr val="dk1"/>
              </a:solidFill>
              <a:effectLst/>
              <a:latin typeface="Calibri"/>
              <a:ea typeface="Calibri"/>
              <a:cs typeface="Calibri"/>
              <a:sym typeface="Calibri"/>
            </a:endParaRPr>
          </a:p>
          <a:p>
            <a:r>
              <a:rPr lang="en-US" sz="1200" b="0" i="1" u="none" strike="noStrike" cap="none" dirty="0" smtClean="0">
                <a:solidFill>
                  <a:schemeClr val="dk1"/>
                </a:solidFill>
                <a:effectLst/>
                <a:latin typeface="Calibri"/>
                <a:ea typeface="Calibri"/>
                <a:cs typeface="Calibri"/>
                <a:sym typeface="Calibri"/>
              </a:rPr>
              <a:t>Have students stand silently with their arms raised (as if they were holding a banner).   The teacher should time this for about 2 minutes.  The teacher can speak to the students, but the student “picketers” must remain silent as the women did while they were picketing.  Discuss with the students their feelings during this time.  Remind them that the picketers stood in all weather, for hours at a time. </a:t>
            </a:r>
            <a:endParaRPr lang="en-US" sz="1200" b="0" i="0" u="none" strike="noStrike" cap="none" dirty="0" smtClean="0">
              <a:solidFill>
                <a:schemeClr val="dk1"/>
              </a:solidFill>
              <a:effectLst/>
              <a:latin typeface="Calibri"/>
              <a:ea typeface="Calibri"/>
              <a:cs typeface="Calibri"/>
              <a:sym typeface="Calibri"/>
            </a:endParaRPr>
          </a:p>
          <a:p>
            <a:r>
              <a:rPr lang="en-US" sz="1200" b="0" i="0" u="none" strike="noStrike" cap="none" dirty="0" smtClean="0">
                <a:solidFill>
                  <a:schemeClr val="dk1"/>
                </a:solidFill>
                <a:effectLst/>
                <a:latin typeface="Calibri"/>
                <a:ea typeface="Calibri"/>
                <a:cs typeface="Calibri"/>
                <a:sym typeface="Calibri"/>
              </a:rPr>
              <a:t> </a:t>
            </a:r>
          </a:p>
          <a:p>
            <a:r>
              <a:rPr lang="en-US" sz="1200" b="0" i="1" u="none" strike="noStrike" cap="none" dirty="0" smtClean="0">
                <a:solidFill>
                  <a:schemeClr val="dk1"/>
                </a:solidFill>
                <a:effectLst/>
                <a:latin typeface="Calibri"/>
                <a:ea typeface="Calibri"/>
                <a:cs typeface="Calibri"/>
                <a:sym typeface="Calibri"/>
              </a:rPr>
              <a:t>Teacher Note:  Discussion Ideas: </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Can you read the words on the banner? What do they mean?</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What is picketing? Have you ever seen people picket?</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What does non-violent protest mean?</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Remember the women were silent. How did the banners speak for them?</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What did the sashes worn by many women symbolize?</a:t>
            </a:r>
            <a:endParaRPr lang="en-U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sz="1000" dirty="0" smtClean="0"/>
          </a:p>
          <a:p>
            <a:pPr marL="0" lvl="0" indent="0" algn="l" rtl="0">
              <a:spcBef>
                <a:spcPts val="0"/>
              </a:spcBef>
              <a:spcAft>
                <a:spcPts val="0"/>
              </a:spcAft>
              <a:buClr>
                <a:schemeClr val="dk1"/>
              </a:buClr>
              <a:buSzPts val="1100"/>
              <a:buFont typeface="Arial"/>
              <a:buNone/>
            </a:pPr>
            <a:r>
              <a:rPr lang="en-US" sz="1000" i="1" dirty="0" smtClean="0">
                <a:solidFill>
                  <a:srgbClr val="6D2077"/>
                </a:solidFill>
              </a:rPr>
              <a:t>Photo Credit:  Library of Congress</a:t>
            </a:r>
            <a:endParaRPr sz="1000" dirty="0"/>
          </a:p>
        </p:txBody>
      </p:sp>
      <p:sp>
        <p:nvSpPr>
          <p:cNvPr id="203" name="Google Shape;2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In the spring of 1917, Alice Paul and 168 other suffragists were arrested and sent to jail. While in jail, the women were treated badly. The jail cells were disgusting and filthy. Conditions were deplorable: blankets and clothes were washed once per year, food contained bugs and weevils, and access to fresh air was not available.</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Alice led the jailed women on a hunger strike to draw attention to their causes. Some suffragists participated with her. The women were forcibly fed three times per day through a very painful process. First, each woman was restrained. Next, a doctor inserted a tube into the nose of the woman, guiding the tube down her throat. Then a nurse poured a combination of liquid eggs and milk through a funnel into the tube. This process directed the mixture into the stomach of the woman. This caused the women great pain and left many with lifelong medical issues. If you look at the photo illustration on the right, you can see an artist’s interpretation of the process.</a:t>
            </a:r>
          </a:p>
          <a:p>
            <a:r>
              <a:rPr lang="en-US" sz="1200" b="0" i="0" u="none" strike="noStrike" cap="none" dirty="0" smtClean="0">
                <a:solidFill>
                  <a:schemeClr val="dk1"/>
                </a:solidFill>
                <a:effectLst/>
                <a:latin typeface="Calibri"/>
                <a:ea typeface="Calibri"/>
                <a:cs typeface="Calibri"/>
                <a:sym typeface="Calibri"/>
              </a:rPr>
              <a:t> </a:t>
            </a:r>
          </a:p>
          <a:p>
            <a:r>
              <a:rPr lang="en-US" sz="1200" b="0" i="1" u="none" strike="noStrike" cap="none" dirty="0" smtClean="0">
                <a:solidFill>
                  <a:schemeClr val="dk1"/>
                </a:solidFill>
                <a:effectLst/>
                <a:latin typeface="Calibri"/>
                <a:ea typeface="Calibri"/>
                <a:cs typeface="Calibri"/>
                <a:sym typeface="Calibri"/>
              </a:rPr>
              <a:t>Teacher Note: Discussion Ideas: </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How do you feel when you have not eaten?</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What do you think of the treatment of the suffragists in jail?</a:t>
            </a:r>
            <a:endParaRPr lang="en-US" sz="1200" b="0" i="0" u="none" strike="noStrike" cap="none" dirty="0" smtClean="0">
              <a:solidFill>
                <a:schemeClr val="dk1"/>
              </a:solidFill>
              <a:effectLst/>
              <a:latin typeface="Calibri"/>
              <a:ea typeface="Calibri"/>
              <a:cs typeface="Calibri"/>
              <a:sym typeface="Calibri"/>
            </a:endParaRPr>
          </a:p>
          <a:p>
            <a:r>
              <a:rPr lang="en-US" sz="1200" b="0" i="0" u="none" strike="noStrike" cap="none" dirty="0" smtClean="0">
                <a:solidFill>
                  <a:schemeClr val="dk1"/>
                </a:solidFill>
                <a:effectLst/>
                <a:latin typeface="Calibri"/>
                <a:ea typeface="Calibri"/>
                <a:cs typeface="Calibri"/>
                <a:sym typeface="Calibri"/>
              </a:rPr>
              <a:t> </a:t>
            </a:r>
          </a:p>
          <a:p>
            <a:pPr marL="0" lvl="0" indent="0" algn="l" rtl="0">
              <a:spcBef>
                <a:spcPts val="0"/>
              </a:spcBef>
              <a:spcAft>
                <a:spcPts val="0"/>
              </a:spcAft>
              <a:buClr>
                <a:schemeClr val="dk1"/>
              </a:buClr>
              <a:buSzPts val="1100"/>
              <a:buFont typeface="Arial"/>
              <a:buNone/>
            </a:pPr>
            <a:r>
              <a:rPr lang="en-US" sz="1000" i="1" dirty="0" smtClean="0">
                <a:solidFill>
                  <a:srgbClr val="6D2077"/>
                </a:solidFill>
              </a:rPr>
              <a:t>Photo </a:t>
            </a:r>
            <a:r>
              <a:rPr lang="en-US" sz="1000" i="1" dirty="0">
                <a:solidFill>
                  <a:srgbClr val="6D2077"/>
                </a:solidFill>
              </a:rPr>
              <a:t>Credit:  Library of Congress (left); The Illustrated London (right)</a:t>
            </a:r>
            <a:endParaRPr sz="1000" dirty="0"/>
          </a:p>
        </p:txBody>
      </p:sp>
      <p:sp>
        <p:nvSpPr>
          <p:cNvPr id="209" name="Google Shape;2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When people began to hear about the brutal treatment of the suffragists in jail, public pressure grew until the women were finally released. Their demands for the ratification of the 19</a:t>
            </a:r>
            <a:r>
              <a:rPr lang="en-US" sz="1200" b="0" i="0" u="none" strike="noStrike" cap="none" baseline="30000" dirty="0" smtClean="0">
                <a:solidFill>
                  <a:schemeClr val="dk1"/>
                </a:solidFill>
                <a:effectLst/>
                <a:latin typeface="Calibri"/>
                <a:ea typeface="Calibri"/>
                <a:cs typeface="Calibri"/>
                <a:sym typeface="Calibri"/>
              </a:rPr>
              <a:t>th</a:t>
            </a:r>
            <a:r>
              <a:rPr lang="en-US" sz="1200" b="0" i="0" u="none" strike="noStrike" cap="none" dirty="0" smtClean="0">
                <a:solidFill>
                  <a:schemeClr val="dk1"/>
                </a:solidFill>
                <a:effectLst/>
                <a:latin typeface="Calibri"/>
                <a:ea typeface="Calibri"/>
                <a:cs typeface="Calibri"/>
                <a:sym typeface="Calibri"/>
              </a:rPr>
              <a:t> Amendment were taken to President Woodrow Wilson. Under great public pressure, Wilson asked Congress to pass the legislation and send the amendment to the states to be ratified. A total of 36 states needed to pass the legislation to ratify the 19</a:t>
            </a:r>
            <a:r>
              <a:rPr lang="en-US" sz="1200" b="0" i="0" u="none" strike="noStrike" cap="none" baseline="30000" dirty="0" smtClean="0">
                <a:solidFill>
                  <a:schemeClr val="dk1"/>
                </a:solidFill>
                <a:effectLst/>
                <a:latin typeface="Calibri"/>
                <a:ea typeface="Calibri"/>
                <a:cs typeface="Calibri"/>
                <a:sym typeface="Calibri"/>
              </a:rPr>
              <a:t>th</a:t>
            </a:r>
            <a:r>
              <a:rPr lang="en-US" sz="1200" b="0" i="0" u="none" strike="noStrike" cap="none" dirty="0" smtClean="0">
                <a:solidFill>
                  <a:schemeClr val="dk1"/>
                </a:solidFill>
                <a:effectLst/>
                <a:latin typeface="Calibri"/>
                <a:ea typeface="Calibri"/>
                <a:cs typeface="Calibri"/>
                <a:sym typeface="Calibri"/>
              </a:rPr>
              <a:t> Amendment.</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In 1919, a total of 22 states voted to ratify the 19</a:t>
            </a:r>
            <a:r>
              <a:rPr lang="en-US" sz="1200" b="0" i="0" u="none" strike="noStrike" cap="none" baseline="30000" dirty="0" smtClean="0">
                <a:solidFill>
                  <a:schemeClr val="dk1"/>
                </a:solidFill>
                <a:effectLst/>
                <a:latin typeface="Calibri"/>
                <a:ea typeface="Calibri"/>
                <a:cs typeface="Calibri"/>
                <a:sym typeface="Calibri"/>
              </a:rPr>
              <a:t>th</a:t>
            </a:r>
            <a:r>
              <a:rPr lang="en-US" sz="1200" b="0" i="0" u="none" strike="noStrike" cap="none" dirty="0" smtClean="0">
                <a:solidFill>
                  <a:schemeClr val="dk1"/>
                </a:solidFill>
                <a:effectLst/>
                <a:latin typeface="Calibri"/>
                <a:ea typeface="Calibri"/>
                <a:cs typeface="Calibri"/>
                <a:sym typeface="Calibri"/>
              </a:rPr>
              <a:t> Amendment. In 1920, an additional 14 states voted to ratify, resulting in the amendment having the required total of 36 states. The 36</a:t>
            </a:r>
            <a:r>
              <a:rPr lang="en-US" sz="1200" b="0" i="0" u="none" strike="noStrike" cap="none" baseline="30000" dirty="0" smtClean="0">
                <a:solidFill>
                  <a:schemeClr val="dk1"/>
                </a:solidFill>
                <a:effectLst/>
                <a:latin typeface="Calibri"/>
                <a:ea typeface="Calibri"/>
                <a:cs typeface="Calibri"/>
                <a:sym typeface="Calibri"/>
              </a:rPr>
              <a:t>th</a:t>
            </a:r>
            <a:r>
              <a:rPr lang="en-US" sz="1200" b="0" i="0" u="none" strike="noStrike" cap="none" dirty="0" smtClean="0">
                <a:solidFill>
                  <a:schemeClr val="dk1"/>
                </a:solidFill>
                <a:effectLst/>
                <a:latin typeface="Calibri"/>
                <a:ea typeface="Calibri"/>
                <a:cs typeface="Calibri"/>
                <a:sym typeface="Calibri"/>
              </a:rPr>
              <a:t> state to ratify was Tennessee. The vote was so close that it passed by only one vote. State Senator Harry Burns of Tennessee was originally against the amendment, but after he received a letter from his mother asking him to vote “Yes,” he voted in favor of the amendment, casting the deciding vote. </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On August 26, 1920, the 19</a:t>
            </a:r>
            <a:r>
              <a:rPr lang="en-US" sz="1200" b="0" i="0" u="none" strike="noStrike" cap="none" baseline="30000" dirty="0" smtClean="0">
                <a:solidFill>
                  <a:schemeClr val="dk1"/>
                </a:solidFill>
                <a:effectLst/>
                <a:latin typeface="Calibri"/>
                <a:ea typeface="Calibri"/>
                <a:cs typeface="Calibri"/>
                <a:sym typeface="Calibri"/>
              </a:rPr>
              <a:t>th</a:t>
            </a:r>
            <a:r>
              <a:rPr lang="en-US" sz="1200" b="0" i="0" u="none" strike="noStrike" cap="none" dirty="0" smtClean="0">
                <a:solidFill>
                  <a:schemeClr val="dk1"/>
                </a:solidFill>
                <a:effectLst/>
                <a:latin typeface="Calibri"/>
                <a:ea typeface="Calibri"/>
                <a:cs typeface="Calibri"/>
                <a:sym typeface="Calibri"/>
              </a:rPr>
              <a:t> Amendment, granting women the right to vote, was added to the United States Constitution. Alice Paul and so many others celebrated this dynamic moment in history. </a:t>
            </a:r>
          </a:p>
          <a:p>
            <a:r>
              <a:rPr lang="en-US" sz="1200" b="0" i="0" u="none" strike="noStrike" cap="none" dirty="0" smtClean="0">
                <a:solidFill>
                  <a:schemeClr val="dk1"/>
                </a:solidFill>
                <a:effectLst/>
                <a:latin typeface="Calibri"/>
                <a:ea typeface="Calibri"/>
                <a:cs typeface="Calibri"/>
                <a:sym typeface="Calibri"/>
              </a:rPr>
              <a:t> </a:t>
            </a:r>
          </a:p>
          <a:p>
            <a:r>
              <a:rPr lang="en-US" sz="1200" b="0" i="1" u="none" strike="noStrike" cap="none" dirty="0" smtClean="0">
                <a:solidFill>
                  <a:schemeClr val="dk1"/>
                </a:solidFill>
                <a:effectLst/>
                <a:latin typeface="Calibri"/>
                <a:ea typeface="Calibri"/>
                <a:cs typeface="Calibri"/>
                <a:sym typeface="Calibri"/>
              </a:rPr>
              <a:t>Teacher Note:  Discussion Ideas:</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What year did our state ratify the 19</a:t>
            </a:r>
            <a:r>
              <a:rPr lang="en-US" sz="1200" b="0" i="1" u="none" strike="noStrike" cap="none" baseline="30000" dirty="0" smtClean="0">
                <a:solidFill>
                  <a:schemeClr val="dk1"/>
                </a:solidFill>
                <a:effectLst/>
                <a:latin typeface="Calibri"/>
                <a:ea typeface="Calibri"/>
                <a:cs typeface="Calibri"/>
                <a:sym typeface="Calibri"/>
              </a:rPr>
              <a:t>th</a:t>
            </a:r>
            <a:r>
              <a:rPr lang="en-US" sz="1200" b="0" i="1" u="none" strike="noStrike" cap="none" dirty="0" smtClean="0">
                <a:solidFill>
                  <a:schemeClr val="dk1"/>
                </a:solidFill>
                <a:effectLst/>
                <a:latin typeface="Calibri"/>
                <a:ea typeface="Calibri"/>
                <a:cs typeface="Calibri"/>
                <a:sym typeface="Calibri"/>
              </a:rPr>
              <a:t> Amendment?</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Emphasize how one vote can make a difference!  </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Important fact:  The photo of Alice was taken during Prohibition. It is grape juice in her glass.  </a:t>
            </a:r>
            <a:endParaRPr lang="en-US" sz="1200" b="0" i="0" u="none" strike="noStrike" cap="none" dirty="0" smtClean="0">
              <a:solidFill>
                <a:schemeClr val="dk1"/>
              </a:solidFill>
              <a:effectLst/>
              <a:latin typeface="Calibri"/>
              <a:ea typeface="Calibri"/>
              <a:cs typeface="Calibri"/>
              <a:sym typeface="Calibri"/>
            </a:endParaRPr>
          </a:p>
          <a:p>
            <a:r>
              <a:rPr lang="en-US" sz="1200" b="0" i="0" u="none" strike="noStrike" cap="none" dirty="0" smtClean="0">
                <a:solidFill>
                  <a:schemeClr val="dk1"/>
                </a:solidFill>
                <a:effectLst/>
                <a:latin typeface="Calibri"/>
                <a:ea typeface="Calibri"/>
                <a:cs typeface="Calibri"/>
                <a:sym typeface="Calibri"/>
              </a:rPr>
              <a:t> </a:t>
            </a:r>
          </a:p>
          <a:p>
            <a:pPr marL="0" lvl="0" indent="0" algn="l" rtl="0">
              <a:spcBef>
                <a:spcPts val="0"/>
              </a:spcBef>
              <a:spcAft>
                <a:spcPts val="0"/>
              </a:spcAft>
              <a:buClr>
                <a:schemeClr val="dk1"/>
              </a:buClr>
              <a:buSzPts val="1100"/>
              <a:buFont typeface="Arial"/>
              <a:buNone/>
            </a:pPr>
            <a:r>
              <a:rPr lang="en-US" sz="1000" i="1" dirty="0" smtClean="0">
                <a:solidFill>
                  <a:srgbClr val="6D2077"/>
                </a:solidFill>
              </a:rPr>
              <a:t>Photo </a:t>
            </a:r>
            <a:r>
              <a:rPr lang="en-US" sz="1000" i="1" dirty="0">
                <a:solidFill>
                  <a:srgbClr val="6D2077"/>
                </a:solidFill>
              </a:rPr>
              <a:t>Credit:  Library of Congress</a:t>
            </a:r>
            <a:endParaRPr sz="1000" i="1" dirty="0"/>
          </a:p>
        </p:txBody>
      </p:sp>
      <p:sp>
        <p:nvSpPr>
          <p:cNvPr id="216" name="Google Shape;21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Alice was </a:t>
            </a:r>
            <a:r>
              <a:rPr lang="en-US" sz="1200" b="1" i="0" u="none" strike="noStrike" cap="none" dirty="0" smtClean="0">
                <a:solidFill>
                  <a:schemeClr val="dk1"/>
                </a:solidFill>
                <a:effectLst/>
                <a:latin typeface="Calibri"/>
                <a:ea typeface="Calibri"/>
                <a:cs typeface="Calibri"/>
                <a:sym typeface="Calibri"/>
              </a:rPr>
              <a:t>creative</a:t>
            </a:r>
            <a:r>
              <a:rPr lang="en-US" sz="1200" b="0" i="0" u="none" strike="noStrike" cap="none" dirty="0" smtClean="0">
                <a:solidFill>
                  <a:schemeClr val="dk1"/>
                </a:solidFill>
                <a:effectLst/>
                <a:latin typeface="Calibri"/>
                <a:ea typeface="Calibri"/>
                <a:cs typeface="Calibri"/>
                <a:sym typeface="Calibri"/>
              </a:rPr>
              <a:t> and </a:t>
            </a:r>
            <a:r>
              <a:rPr lang="en-US" sz="1200" b="1" i="0" u="none" strike="noStrike" cap="none" dirty="0" smtClean="0">
                <a:solidFill>
                  <a:schemeClr val="dk1"/>
                </a:solidFill>
                <a:effectLst/>
                <a:latin typeface="Calibri"/>
                <a:ea typeface="Calibri"/>
                <a:cs typeface="Calibri"/>
                <a:sym typeface="Calibri"/>
              </a:rPr>
              <a:t>persevered</a:t>
            </a:r>
            <a:r>
              <a:rPr lang="en-US" sz="1200" b="0" i="0" u="none" strike="noStrike" cap="none" dirty="0" smtClean="0">
                <a:solidFill>
                  <a:schemeClr val="dk1"/>
                </a:solidFill>
                <a:effectLst/>
                <a:latin typeface="Calibri"/>
                <a:ea typeface="Calibri"/>
                <a:cs typeface="Calibri"/>
                <a:sym typeface="Calibri"/>
              </a:rPr>
              <a:t> to reach her </a:t>
            </a:r>
            <a:r>
              <a:rPr lang="en-US" sz="1200" b="1" i="0" u="none" strike="noStrike" cap="none" dirty="0" smtClean="0">
                <a:solidFill>
                  <a:schemeClr val="dk1"/>
                </a:solidFill>
                <a:effectLst/>
                <a:latin typeface="Calibri"/>
                <a:ea typeface="Calibri"/>
                <a:cs typeface="Calibri"/>
                <a:sym typeface="Calibri"/>
              </a:rPr>
              <a:t>goals</a:t>
            </a:r>
            <a:r>
              <a:rPr lang="en-US" sz="1200" b="0" i="0" u="none" strike="noStrike" cap="none" dirty="0" smtClean="0">
                <a:solidFill>
                  <a:schemeClr val="dk1"/>
                </a:solidFill>
                <a:effectLst/>
                <a:latin typeface="Calibri"/>
                <a:ea typeface="Calibri"/>
                <a:cs typeface="Calibri"/>
                <a:sym typeface="Calibri"/>
              </a:rPr>
              <a:t>. In this photo, she is standing on the balcony unfurling the hand-made suffrage flag over the entrance to the National Woman’s Party Headquarters in Washington, DC. The building is now a National Historic Site and is called the Belmont-Paul Women's Equality National Monument. Visitors from around the world can see her desk and the bedroom where she slept.</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After the 19</a:t>
            </a:r>
            <a:r>
              <a:rPr lang="en-US" sz="1200" b="0" i="0" u="none" strike="noStrike" cap="none" baseline="30000" dirty="0" smtClean="0">
                <a:solidFill>
                  <a:schemeClr val="dk1"/>
                </a:solidFill>
                <a:effectLst/>
                <a:latin typeface="Calibri"/>
                <a:ea typeface="Calibri"/>
                <a:cs typeface="Calibri"/>
                <a:sym typeface="Calibri"/>
              </a:rPr>
              <a:t>th</a:t>
            </a:r>
            <a:r>
              <a:rPr lang="en-US" sz="1200" b="0" i="0" u="none" strike="noStrike" cap="none" dirty="0" smtClean="0">
                <a:solidFill>
                  <a:schemeClr val="dk1"/>
                </a:solidFill>
                <a:effectLst/>
                <a:latin typeface="Calibri"/>
                <a:ea typeface="Calibri"/>
                <a:cs typeface="Calibri"/>
                <a:sym typeface="Calibri"/>
              </a:rPr>
              <a:t> Amendment was successfully ratified, Alice Paul did not end her fight for equality. She </a:t>
            </a:r>
            <a:r>
              <a:rPr lang="en-US" sz="1200" b="1" i="0" u="none" strike="noStrike" cap="none" dirty="0" smtClean="0">
                <a:solidFill>
                  <a:schemeClr val="dk1"/>
                </a:solidFill>
                <a:effectLst/>
                <a:latin typeface="Calibri"/>
                <a:ea typeface="Calibri"/>
                <a:cs typeface="Calibri"/>
                <a:sym typeface="Calibri"/>
              </a:rPr>
              <a:t>continued her work</a:t>
            </a:r>
            <a:r>
              <a:rPr lang="en-US" sz="1200" b="0" i="0" u="none" strike="noStrike" cap="none" dirty="0" smtClean="0">
                <a:solidFill>
                  <a:schemeClr val="dk1"/>
                </a:solidFill>
                <a:effectLst/>
                <a:latin typeface="Calibri"/>
                <a:ea typeface="Calibri"/>
                <a:cs typeface="Calibri"/>
                <a:sym typeface="Calibri"/>
              </a:rPr>
              <a:t> to make sure that all women and men in America were viewed and treated equally. Just three years later, in 1923, Alice Paul wrote and introduced another amendment to the United States Constitution, the Equal Rights Amendment, which after 96 years, has yet to be ratified.</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The Equal Rights Amendment says:  </a:t>
            </a:r>
            <a:r>
              <a:rPr lang="en-US" sz="1200" b="0" i="1" u="none" strike="noStrike" cap="none" dirty="0" smtClean="0">
                <a:solidFill>
                  <a:schemeClr val="dk1"/>
                </a:solidFill>
                <a:effectLst/>
                <a:latin typeface="Calibri"/>
                <a:ea typeface="Calibri"/>
                <a:cs typeface="Calibri"/>
                <a:sym typeface="Calibri"/>
              </a:rPr>
              <a:t>“Equality of rights under the law shall not be denied or abridged</a:t>
            </a:r>
            <a:r>
              <a:rPr lang="en-US" sz="1200" b="0" i="0" u="none" strike="noStrike" cap="none" dirty="0" smtClean="0">
                <a:solidFill>
                  <a:schemeClr val="dk1"/>
                </a:solidFill>
                <a:effectLst/>
                <a:latin typeface="Calibri"/>
                <a:ea typeface="Calibri"/>
                <a:cs typeface="Calibri"/>
                <a:sym typeface="Calibri"/>
              </a:rPr>
              <a:t> </a:t>
            </a:r>
            <a:r>
              <a:rPr lang="en-US" sz="1200" b="0" i="1" u="none" strike="noStrike" cap="none" dirty="0" smtClean="0">
                <a:solidFill>
                  <a:schemeClr val="dk1"/>
                </a:solidFill>
                <a:effectLst/>
                <a:latin typeface="Calibri"/>
                <a:ea typeface="Calibri"/>
                <a:cs typeface="Calibri"/>
                <a:sym typeface="Calibri"/>
              </a:rPr>
              <a:t>by the United States or by any state on account of sex.”</a:t>
            </a:r>
            <a:endParaRPr lang="en-US" sz="1200" b="0" i="0" u="none" strike="noStrike" cap="none" dirty="0" smtClean="0">
              <a:solidFill>
                <a:schemeClr val="dk1"/>
              </a:solidFill>
              <a:effectLst/>
              <a:latin typeface="Calibri"/>
              <a:ea typeface="Calibri"/>
              <a:cs typeface="Calibri"/>
              <a:sym typeface="Calibri"/>
            </a:endParaRPr>
          </a:p>
          <a:p>
            <a:r>
              <a:rPr lang="en-US" sz="1200" b="0" i="1" u="none" strike="noStrike" cap="none" dirty="0" smtClean="0">
                <a:solidFill>
                  <a:schemeClr val="dk1"/>
                </a:solidFill>
                <a:effectLst/>
                <a:latin typeface="Calibri"/>
                <a:ea typeface="Calibri"/>
                <a:cs typeface="Calibri"/>
                <a:sym typeface="Calibri"/>
              </a:rPr>
              <a:t> </a:t>
            </a:r>
            <a:endParaRPr lang="en-US" sz="1200" b="0" i="0" u="none" strike="noStrike" cap="none" dirty="0" smtClean="0">
              <a:solidFill>
                <a:schemeClr val="dk1"/>
              </a:solidFill>
              <a:effectLst/>
              <a:latin typeface="Calibri"/>
              <a:ea typeface="Calibri"/>
              <a:cs typeface="Calibri"/>
              <a:sym typeface="Calibri"/>
            </a:endParaRPr>
          </a:p>
          <a:p>
            <a:r>
              <a:rPr lang="en-US" sz="1200" b="0" i="0" u="none" strike="noStrike" cap="none" dirty="0" smtClean="0">
                <a:solidFill>
                  <a:schemeClr val="dk1"/>
                </a:solidFill>
                <a:effectLst/>
                <a:latin typeface="Calibri"/>
                <a:ea typeface="Calibri"/>
                <a:cs typeface="Calibri"/>
                <a:sym typeface="Calibri"/>
              </a:rPr>
              <a:t>To learn more about the Equal Rights Amendment, please visit:  </a:t>
            </a:r>
            <a:r>
              <a:rPr lang="en-US" sz="1200" b="0" i="1" u="none" strike="noStrike" cap="none" dirty="0" smtClean="0">
                <a:solidFill>
                  <a:schemeClr val="dk1"/>
                </a:solidFill>
                <a:effectLst/>
                <a:latin typeface="Calibri"/>
                <a:ea typeface="Calibri"/>
                <a:cs typeface="Calibri"/>
                <a:sym typeface="Calibri"/>
              </a:rPr>
              <a:t>www.EqualRightsAmendment.org</a:t>
            </a:r>
            <a:endParaRPr lang="en-US" sz="1200" b="0" i="0" u="none" strike="noStrike" cap="none" dirty="0" smtClean="0">
              <a:solidFill>
                <a:schemeClr val="dk1"/>
              </a:solidFill>
              <a:effectLst/>
              <a:latin typeface="Calibri"/>
              <a:ea typeface="Calibri"/>
              <a:cs typeface="Calibri"/>
              <a:sym typeface="Calibri"/>
            </a:endParaRPr>
          </a:p>
          <a:p>
            <a:r>
              <a:rPr lang="en-US" sz="1200" b="0" i="0" u="none" strike="noStrike" cap="none" dirty="0" smtClean="0">
                <a:solidFill>
                  <a:schemeClr val="dk1"/>
                </a:solidFill>
                <a:effectLst/>
                <a:latin typeface="Calibri"/>
                <a:ea typeface="Calibri"/>
                <a:cs typeface="Calibri"/>
                <a:sym typeface="Calibri"/>
              </a:rPr>
              <a:t> </a:t>
            </a:r>
          </a:p>
          <a:p>
            <a:r>
              <a:rPr lang="en-US" sz="1200" b="0" i="1" u="none" strike="noStrike" cap="none" dirty="0" smtClean="0">
                <a:solidFill>
                  <a:schemeClr val="dk1"/>
                </a:solidFill>
                <a:effectLst/>
                <a:latin typeface="Calibri"/>
                <a:ea typeface="Calibri"/>
                <a:cs typeface="Calibri"/>
                <a:sym typeface="Calibri"/>
              </a:rPr>
              <a:t>Teacher Note:  Discussion Ideas:</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What qualities make a good leader?</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Which of these qualities do you have?</a:t>
            </a:r>
            <a:endParaRPr lang="en-U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i="1" dirty="0"/>
          </a:p>
          <a:p>
            <a:pPr marL="0" lvl="0" indent="0" algn="l" rtl="0">
              <a:spcBef>
                <a:spcPts val="0"/>
              </a:spcBef>
              <a:spcAft>
                <a:spcPts val="0"/>
              </a:spcAft>
              <a:buClr>
                <a:schemeClr val="dk1"/>
              </a:buClr>
              <a:buSzPts val="1100"/>
              <a:buFont typeface="Arial"/>
              <a:buNone/>
            </a:pPr>
            <a:r>
              <a:rPr lang="en-US" sz="1000" i="1" dirty="0">
                <a:solidFill>
                  <a:srgbClr val="6D2077"/>
                </a:solidFill>
              </a:rPr>
              <a:t>Photo Credit:  Library of Congress</a:t>
            </a:r>
            <a:endParaRPr sz="1000" i="1" dirty="0"/>
          </a:p>
          <a:p>
            <a:pPr marL="0" lvl="0" indent="0" algn="l" rtl="0">
              <a:spcBef>
                <a:spcPts val="0"/>
              </a:spcBef>
              <a:spcAft>
                <a:spcPts val="0"/>
              </a:spcAft>
              <a:buNone/>
            </a:pPr>
            <a:endParaRPr sz="1000" dirty="0"/>
          </a:p>
        </p:txBody>
      </p:sp>
      <p:sp>
        <p:nvSpPr>
          <p:cNvPr id="229" name="Google Shape;22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9a9bf920f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9a9bf920f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Alice Stokes Paul dedicated her entire life to making the world a better place.  She died on July 9, 1977, and is buried in the Quaker cemetery in Cinnaminson, NJ.</a:t>
            </a:r>
            <a:endParaRPr lang="en-US" sz="1200" b="0" i="0" u="none" strike="noStrike" cap="none" dirty="0">
              <a:solidFill>
                <a:schemeClr val="dk1"/>
              </a:solidFill>
              <a:effectLst/>
              <a:latin typeface="Calibri"/>
              <a:ea typeface="Calibri"/>
              <a:cs typeface="Calibri"/>
              <a:sym typeface="Calibri"/>
            </a:endParaRPr>
          </a:p>
        </p:txBody>
      </p:sp>
      <p:sp>
        <p:nvSpPr>
          <p:cNvPr id="236" name="Google Shape;236;g59a9bf920f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6bf70c5d4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6bf70c5d4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00" dirty="0"/>
              <a:t>The “Meeting Alice” educational presentation was created and provided by the Alice Paul Institute, a non-profit organization located at Paulsdale, the birthplace of Alice Paul in Mt. Laurel, New Jersey. The mission of the Alice Paul Institute is to honor the legacy of Alice Paul’s work for gender equality through education and leadership development. </a:t>
            </a:r>
            <a:endParaRPr sz="1000" dirty="0"/>
          </a:p>
          <a:p>
            <a:pPr marL="0" lvl="0" indent="0" algn="l" rtl="0">
              <a:spcBef>
                <a:spcPts val="0"/>
              </a:spcBef>
              <a:spcAft>
                <a:spcPts val="0"/>
              </a:spcAft>
              <a:buNone/>
            </a:pPr>
            <a:endParaRPr sz="1000" dirty="0"/>
          </a:p>
          <a:p>
            <a:pPr marL="0" lvl="0" indent="0" algn="l" rtl="0">
              <a:spcBef>
                <a:spcPts val="0"/>
              </a:spcBef>
              <a:spcAft>
                <a:spcPts val="0"/>
              </a:spcAft>
              <a:buNone/>
            </a:pPr>
            <a:r>
              <a:rPr lang="en-US" sz="1000" dirty="0"/>
              <a:t>Learn more about Alice Paul and the Alice Paul Institute by visiting www.AlicePaul.org.</a:t>
            </a:r>
            <a:endParaRPr sz="1000" dirty="0"/>
          </a:p>
          <a:p>
            <a:pPr marL="0" lvl="0" indent="0" algn="l" rtl="0">
              <a:spcBef>
                <a:spcPts val="0"/>
              </a:spcBef>
              <a:spcAft>
                <a:spcPts val="0"/>
              </a:spcAft>
              <a:buNone/>
            </a:pPr>
            <a:endParaRPr sz="1000" dirty="0"/>
          </a:p>
        </p:txBody>
      </p:sp>
      <p:sp>
        <p:nvSpPr>
          <p:cNvPr id="95" name="Google Shape;95;g56bf70c5d4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One of Alice Paul’s most well-known quotes relates to her belief that equality is not complicated. She said,</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“I never doubted that equal rights was the right direction. Most reforms, most problems, are complicated. But to me there is nothing complicated about ordinary equality.”</a:t>
            </a:r>
          </a:p>
          <a:p>
            <a:r>
              <a:rPr lang="en-US" sz="1200" b="0" i="1" u="none" strike="noStrike" cap="none" dirty="0" smtClean="0">
                <a:solidFill>
                  <a:schemeClr val="dk1"/>
                </a:solidFill>
                <a:effectLst/>
                <a:latin typeface="Calibri"/>
                <a:ea typeface="Calibri"/>
                <a:cs typeface="Calibri"/>
                <a:sym typeface="Calibri"/>
              </a:rPr>
              <a:t> </a:t>
            </a:r>
            <a:endParaRPr lang="en-US" sz="1200" b="0" i="0" u="none" strike="noStrike" cap="none" dirty="0" smtClean="0">
              <a:solidFill>
                <a:schemeClr val="dk1"/>
              </a:solidFill>
              <a:effectLst/>
              <a:latin typeface="Calibri"/>
              <a:ea typeface="Calibri"/>
              <a:cs typeface="Calibri"/>
              <a:sym typeface="Calibri"/>
            </a:endParaRPr>
          </a:p>
          <a:p>
            <a:r>
              <a:rPr lang="en-US" sz="1200" b="0" i="1" u="none" strike="noStrike" cap="none" dirty="0" smtClean="0">
                <a:solidFill>
                  <a:schemeClr val="dk1"/>
                </a:solidFill>
                <a:effectLst/>
                <a:latin typeface="Calibri"/>
                <a:ea typeface="Calibri"/>
                <a:cs typeface="Calibri"/>
                <a:sym typeface="Calibri"/>
              </a:rPr>
              <a:t>Fun Fact:  Alice Paul’s father, William Paul, was a banker. (See his quote on the slide show.)</a:t>
            </a:r>
            <a:endParaRPr lang="en-US" sz="1200" b="0" i="0" u="none" strike="noStrike" cap="none" dirty="0" smtClean="0">
              <a:solidFill>
                <a:schemeClr val="dk1"/>
              </a:solidFill>
              <a:effectLst/>
              <a:latin typeface="Calibri"/>
              <a:ea typeface="Calibri"/>
              <a:cs typeface="Calibri"/>
              <a:sym typeface="Calibri"/>
            </a:endParaRPr>
          </a:p>
          <a:p>
            <a:r>
              <a:rPr lang="en-US" sz="1200" b="0" i="1" u="none" strike="noStrike" cap="none" dirty="0" smtClean="0">
                <a:solidFill>
                  <a:schemeClr val="dk1"/>
                </a:solidFill>
                <a:effectLst/>
                <a:latin typeface="Calibri"/>
                <a:ea typeface="Calibri"/>
                <a:cs typeface="Calibri"/>
                <a:sym typeface="Calibri"/>
              </a:rPr>
              <a:t> </a:t>
            </a:r>
            <a:endParaRPr lang="en-US" sz="1200" b="0" i="0" u="none" strike="noStrike" cap="none" dirty="0" smtClean="0">
              <a:solidFill>
                <a:schemeClr val="dk1"/>
              </a:solidFill>
              <a:effectLst/>
              <a:latin typeface="Calibri"/>
              <a:ea typeface="Calibri"/>
              <a:cs typeface="Calibri"/>
              <a:sym typeface="Calibri"/>
            </a:endParaRPr>
          </a:p>
          <a:p>
            <a:r>
              <a:rPr lang="en-US" sz="1200" b="0" i="1" u="none" strike="noStrike" cap="none" dirty="0" smtClean="0">
                <a:solidFill>
                  <a:schemeClr val="dk1"/>
                </a:solidFill>
                <a:effectLst/>
                <a:latin typeface="Calibri"/>
                <a:ea typeface="Calibri"/>
                <a:cs typeface="Calibri"/>
                <a:sym typeface="Calibri"/>
              </a:rPr>
              <a:t>Teacher Note:  Discussion Ideas:</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What did Alice mean by the term “ordinary equality”?</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What did Alice mean when she said that when your hand is on the plow, you can’t stop the plow until you reach the end of the row?</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Alice Paul’s father, William Paul, believed in her tenacity to get things done. Are you a person who people can rely on to get things done?</a:t>
            </a:r>
            <a:endParaRPr lang="en-US" sz="1200" b="0" i="0" u="none" strike="noStrike" cap="none" dirty="0" smtClean="0">
              <a:solidFill>
                <a:schemeClr val="dk1"/>
              </a:solidFill>
              <a:effectLst/>
              <a:latin typeface="Calibri"/>
              <a:ea typeface="Calibri"/>
              <a:cs typeface="Calibri"/>
              <a:sym typeface="Calibri"/>
            </a:endParaRPr>
          </a:p>
        </p:txBody>
      </p:sp>
      <p:sp>
        <p:nvSpPr>
          <p:cNvPr id="241" name="Google Shape;2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en-US" sz="1200" b="0" i="0" u="none" strike="noStrike" cap="none" dirty="0" smtClean="0">
                <a:solidFill>
                  <a:schemeClr val="dk1"/>
                </a:solidFill>
                <a:effectLst/>
                <a:latin typeface="Calibri"/>
                <a:ea typeface="Calibri"/>
                <a:cs typeface="Calibri"/>
                <a:sym typeface="Calibri"/>
              </a:rPr>
              <a:t>Alice Paul believed that one person can make difference and make the world a better place for everyone. She was one person, a girl born on a farm in New Jersey, who</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persevered, developed her leadership skills, and had a big impact on democracy in America by fighting to get women the right to vote in elections.</a:t>
            </a:r>
          </a:p>
          <a:p>
            <a:r>
              <a:rPr lang="en-US" sz="1200" b="0" i="0" u="none" strike="noStrike" cap="none" dirty="0" smtClean="0">
                <a:solidFill>
                  <a:schemeClr val="dk1"/>
                </a:solidFill>
                <a:effectLst/>
                <a:latin typeface="Calibri"/>
                <a:ea typeface="Calibri"/>
                <a:cs typeface="Calibri"/>
                <a:sym typeface="Calibri"/>
              </a:rPr>
              <a:t> </a:t>
            </a:r>
          </a:p>
          <a:p>
            <a:r>
              <a:rPr lang="en-US" sz="1200" b="0" i="1" u="none" strike="noStrike" cap="none" dirty="0" smtClean="0">
                <a:solidFill>
                  <a:schemeClr val="dk1"/>
                </a:solidFill>
                <a:effectLst/>
                <a:latin typeface="Calibri"/>
                <a:ea typeface="Calibri"/>
                <a:cs typeface="Calibri"/>
                <a:sym typeface="Calibri"/>
              </a:rPr>
              <a:t>Teacher Note:  Discussion Ideas:</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How will YOU make a difference?</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What issues are important to you?</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What leadership skills do you have?</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How can you improve your leadership skills?</a:t>
            </a:r>
            <a:endParaRPr lang="en-US" sz="1200" b="0" i="0" u="none" strike="noStrike" cap="none" dirty="0" smtClean="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Do you believe you can make a difference?</a:t>
            </a:r>
            <a:endParaRPr lang="en-US" sz="1200" b="0" i="0" u="none" strike="noStrike" cap="none" dirty="0" smtClean="0">
              <a:solidFill>
                <a:schemeClr val="dk1"/>
              </a:solidFill>
              <a:effectLst/>
              <a:latin typeface="Calibri"/>
              <a:ea typeface="Calibri"/>
              <a:cs typeface="Calibri"/>
              <a:sym typeface="Calibri"/>
            </a:endParaRPr>
          </a:p>
          <a:p>
            <a:r>
              <a:rPr lang="en-US" sz="1200" b="0" i="1" u="none" strike="noStrike" cap="none" dirty="0" smtClean="0">
                <a:solidFill>
                  <a:schemeClr val="dk1"/>
                </a:solidFill>
                <a:effectLst/>
                <a:latin typeface="Calibri"/>
                <a:ea typeface="Calibri"/>
                <a:cs typeface="Calibri"/>
                <a:sym typeface="Calibri"/>
              </a:rPr>
              <a:t> </a:t>
            </a:r>
            <a:endParaRPr lang="en-US" sz="1200" b="0" i="0" u="none" strike="noStrike" cap="none" dirty="0" smtClean="0">
              <a:solidFill>
                <a:schemeClr val="dk1"/>
              </a:solidFill>
              <a:effectLst/>
              <a:latin typeface="Calibri"/>
              <a:ea typeface="Calibri"/>
              <a:cs typeface="Calibri"/>
              <a:sym typeface="Calibri"/>
            </a:endParaRPr>
          </a:p>
          <a:p>
            <a:pPr marL="0" lvl="0" indent="0" algn="l" rtl="0">
              <a:lnSpc>
                <a:spcPct val="115000"/>
              </a:lnSpc>
              <a:spcBef>
                <a:spcPts val="0"/>
              </a:spcBef>
              <a:spcAft>
                <a:spcPts val="0"/>
              </a:spcAft>
              <a:buNone/>
            </a:pPr>
            <a:endParaRPr sz="1000" dirty="0"/>
          </a:p>
        </p:txBody>
      </p:sp>
      <p:sp>
        <p:nvSpPr>
          <p:cNvPr id="251" name="Google Shape;2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d4f93929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d4f93929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When Alice was a child, about 100 years ago, this is the kind of clothing that was typically worn.  Notice girls’ and women’s legs were covered.  Young boys wore knickers.</a:t>
            </a:r>
          </a:p>
          <a:p>
            <a:pPr marL="0" lvl="0" indent="0" algn="l" rtl="0">
              <a:spcBef>
                <a:spcPts val="0"/>
              </a:spcBef>
              <a:spcAft>
                <a:spcPts val="0"/>
              </a:spcAft>
              <a:buNone/>
            </a:pPr>
            <a:endParaRPr dirty="0"/>
          </a:p>
        </p:txBody>
      </p:sp>
      <p:sp>
        <p:nvSpPr>
          <p:cNvPr id="102" name="Google Shape;102;g5d4f93929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d503fee8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d503fee8c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The photos show examples of transportation, communication, and home entertainment in Alice's day </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Teacher Note: Although cars were in existence, most people traveled by horse and carriage.  Telephones like this would have been in some homes around 100 years ago. The Victrola played vinyl records.  Notice the arm for cranking.  Electricity was not widespread.</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Teacher note: Discussion ideas</a:t>
            </a:r>
          </a:p>
          <a:p>
            <a:pPr lvl="0"/>
            <a:r>
              <a:rPr lang="en-US" sz="1200" b="0" i="0" u="none" strike="noStrike" cap="none" dirty="0" smtClean="0">
                <a:solidFill>
                  <a:schemeClr val="dk1"/>
                </a:solidFill>
                <a:effectLst/>
                <a:latin typeface="Calibri"/>
                <a:ea typeface="Calibri"/>
                <a:cs typeface="Calibri"/>
                <a:sym typeface="Calibri"/>
              </a:rPr>
              <a:t>How have these items been modernized?</a:t>
            </a:r>
          </a:p>
          <a:p>
            <a:pPr marL="0" lvl="0" indent="0" algn="l" rtl="0">
              <a:spcBef>
                <a:spcPts val="0"/>
              </a:spcBef>
              <a:spcAft>
                <a:spcPts val="0"/>
              </a:spcAft>
              <a:buNone/>
            </a:pPr>
            <a:endParaRPr dirty="0"/>
          </a:p>
        </p:txBody>
      </p:sp>
      <p:sp>
        <p:nvSpPr>
          <p:cNvPr id="112" name="Google Shape;112;g5d503fee8c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6bf70c5d4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56bf70c5d4_5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Alice Paul was born on January 11, 1885, at Paulsdale, her family’s farm in Mt. Laurel, New Jersey. The state of New Jersey is located on the east coast of the United States. </a:t>
            </a:r>
          </a:p>
          <a:p>
            <a:r>
              <a:rPr lang="en-US" sz="1200" b="0" i="1" u="none" strike="noStrike" cap="none" dirty="0" smtClean="0">
                <a:solidFill>
                  <a:schemeClr val="dk1"/>
                </a:solidFill>
                <a:effectLst/>
                <a:latin typeface="Calibri"/>
                <a:ea typeface="Calibri"/>
                <a:cs typeface="Calibri"/>
                <a:sym typeface="Calibri"/>
              </a:rPr>
              <a:t>Fun fact:</a:t>
            </a:r>
            <a:r>
              <a:rPr lang="en-US" sz="1200" b="0" i="0" u="none" strike="noStrike" cap="none" dirty="0" smtClean="0">
                <a:solidFill>
                  <a:schemeClr val="dk1"/>
                </a:solidFill>
                <a:effectLst/>
                <a:latin typeface="Calibri"/>
                <a:ea typeface="Calibri"/>
                <a:cs typeface="Calibri"/>
                <a:sym typeface="Calibri"/>
              </a:rPr>
              <a:t> In 1995, the United States Postal Service released a special edition stamp featuring Alice Paul. The stamp was released to commemorate the 75th anniversary of the passage of the 19th Amendment in 1920.</a:t>
            </a:r>
          </a:p>
          <a:p>
            <a:r>
              <a:rPr lang="en-US" sz="1200" b="0" i="0" u="none" strike="noStrike" cap="none" dirty="0" smtClean="0">
                <a:solidFill>
                  <a:schemeClr val="dk1"/>
                </a:solidFill>
                <a:effectLst/>
                <a:latin typeface="Calibri"/>
                <a:ea typeface="Calibri"/>
                <a:cs typeface="Calibri"/>
                <a:sym typeface="Calibri"/>
              </a:rPr>
              <a:t>	</a:t>
            </a:r>
          </a:p>
          <a:p>
            <a:r>
              <a:rPr lang="en-US" sz="1200" b="0" i="1" u="none" strike="noStrike" cap="none" dirty="0" smtClean="0">
                <a:solidFill>
                  <a:schemeClr val="dk1"/>
                </a:solidFill>
                <a:effectLst/>
                <a:latin typeface="Calibri"/>
                <a:ea typeface="Calibri"/>
                <a:cs typeface="Calibri"/>
                <a:sym typeface="Calibri"/>
              </a:rPr>
              <a:t>Teacher Note:  Discussion Ideas:</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Help students find New Jersey on the map of the U.S</a:t>
            </a:r>
            <a:r>
              <a:rPr lang="en-US" sz="1200" b="0" i="0" u="none" strike="noStrike" cap="none" dirty="0" smtClean="0">
                <a:solidFill>
                  <a:schemeClr val="dk1"/>
                </a:solidFill>
                <a:effectLst/>
                <a:latin typeface="Calibri"/>
                <a:ea typeface="Calibri"/>
                <a:cs typeface="Calibri"/>
                <a:sym typeface="Calibri"/>
              </a:rPr>
              <a:t>. </a:t>
            </a:r>
          </a:p>
          <a:p>
            <a:pPr lvl="0"/>
            <a:r>
              <a:rPr lang="en-US" sz="1200" b="0" i="1" u="none" strike="noStrike" cap="none" dirty="0" smtClean="0">
                <a:solidFill>
                  <a:schemeClr val="dk1"/>
                </a:solidFill>
                <a:effectLst/>
                <a:latin typeface="Calibri"/>
                <a:ea typeface="Calibri"/>
                <a:cs typeface="Calibri"/>
                <a:sym typeface="Calibri"/>
              </a:rPr>
              <a:t>How far is New Jersey from our state</a:t>
            </a:r>
            <a:r>
              <a:rPr lang="en-US" sz="1200" b="0" i="0" u="none" strike="noStrike" cap="none" dirty="0" smtClean="0">
                <a:solidFill>
                  <a:schemeClr val="dk1"/>
                </a:solidFill>
                <a:effectLst/>
                <a:latin typeface="Calibri"/>
                <a:ea typeface="Calibri"/>
                <a:cs typeface="Calibri"/>
                <a:sym typeface="Calibri"/>
              </a:rPr>
              <a:t>?</a:t>
            </a:r>
          </a:p>
          <a:p>
            <a:pPr lvl="0"/>
            <a:r>
              <a:rPr lang="en-US" sz="1200" b="0" i="1" u="none" strike="noStrike" cap="none" dirty="0" smtClean="0">
                <a:solidFill>
                  <a:schemeClr val="dk1"/>
                </a:solidFill>
                <a:effectLst/>
                <a:latin typeface="Calibri"/>
                <a:ea typeface="Calibri"/>
                <a:cs typeface="Calibri"/>
                <a:sym typeface="Calibri"/>
              </a:rPr>
              <a:t>Have any of you visited New Jersey before</a:t>
            </a:r>
            <a:r>
              <a:rPr lang="en-US" sz="1200" b="0" i="0" u="none" strike="noStrike" cap="none" dirty="0" smtClean="0">
                <a:solidFill>
                  <a:schemeClr val="dk1"/>
                </a:solidFill>
                <a:effectLst/>
                <a:latin typeface="Calibri"/>
                <a:ea typeface="Calibri"/>
                <a:cs typeface="Calibri"/>
                <a:sym typeface="Calibri"/>
              </a:rPr>
              <a:t>?</a:t>
            </a:r>
          </a:p>
          <a:p>
            <a:pPr marL="0" lvl="0" indent="0" algn="l" rtl="0">
              <a:lnSpc>
                <a:spcPct val="115000"/>
              </a:lnSpc>
              <a:spcBef>
                <a:spcPts val="0"/>
              </a:spcBef>
              <a:spcAft>
                <a:spcPts val="0"/>
              </a:spcAft>
              <a:buNone/>
            </a:pPr>
            <a:endParaRPr sz="1000" dirty="0"/>
          </a:p>
          <a:p>
            <a:pPr marL="0" lvl="0" indent="0" algn="l" rtl="0">
              <a:lnSpc>
                <a:spcPct val="115000"/>
              </a:lnSpc>
              <a:spcBef>
                <a:spcPts val="0"/>
              </a:spcBef>
              <a:spcAft>
                <a:spcPts val="0"/>
              </a:spcAft>
              <a:buNone/>
            </a:pPr>
            <a:endParaRPr sz="1000" dirty="0"/>
          </a:p>
          <a:p>
            <a:pPr marL="0" lvl="0" indent="0" algn="l" rtl="0">
              <a:lnSpc>
                <a:spcPct val="115000"/>
              </a:lnSpc>
              <a:spcBef>
                <a:spcPts val="0"/>
              </a:spcBef>
              <a:spcAft>
                <a:spcPts val="0"/>
              </a:spcAft>
              <a:buClr>
                <a:schemeClr val="dk1"/>
              </a:buClr>
              <a:buSzPts val="1100"/>
              <a:buFont typeface="Arial"/>
              <a:buNone/>
            </a:pPr>
            <a:endParaRPr sz="1000" i="1" dirty="0"/>
          </a:p>
          <a:p>
            <a:pPr marL="0" lvl="0" indent="0" algn="l" rtl="0">
              <a:spcBef>
                <a:spcPts val="0"/>
              </a:spcBef>
              <a:spcAft>
                <a:spcPts val="0"/>
              </a:spcAft>
              <a:buNone/>
            </a:pPr>
            <a:endParaRPr sz="1000" dirty="0"/>
          </a:p>
        </p:txBody>
      </p:sp>
      <p:sp>
        <p:nvSpPr>
          <p:cNvPr id="130" name="Google Shape;130;g56bf70c5d4_5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6c13f5752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6c13f5752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Paulsdale is the name of the house where Alice Paul was born. It was officially designated a National Historic Landmark in 1991. The children in the photo are participating in a scavenger hunt that is part of the Meeting Alice program at Paulsdale. The two signs at the right recognize the importance of the house.</a:t>
            </a:r>
          </a:p>
          <a:p>
            <a:r>
              <a:rPr lang="en-US" sz="1200" b="0" i="0" u="none" strike="noStrike" cap="none" dirty="0" smtClean="0">
                <a:solidFill>
                  <a:schemeClr val="dk1"/>
                </a:solidFill>
                <a:effectLst/>
                <a:latin typeface="Calibri"/>
                <a:ea typeface="Calibri"/>
                <a:cs typeface="Calibri"/>
                <a:sym typeface="Calibri"/>
              </a:rPr>
              <a:t> </a:t>
            </a:r>
          </a:p>
          <a:p>
            <a:r>
              <a:rPr lang="en-US" sz="1200" b="0" i="1" u="none" strike="noStrike" cap="none" dirty="0" smtClean="0">
                <a:solidFill>
                  <a:schemeClr val="dk1"/>
                </a:solidFill>
                <a:effectLst/>
                <a:latin typeface="Calibri"/>
                <a:ea typeface="Calibri"/>
                <a:cs typeface="Calibri"/>
                <a:sym typeface="Calibri"/>
              </a:rPr>
              <a:t>Teacher Note: Discussion Ideas:</a:t>
            </a:r>
            <a:endParaRPr lang="en-US" sz="1200" b="0" i="0" u="none" strike="noStrike" cap="none" dirty="0" smtClean="0">
              <a:solidFill>
                <a:schemeClr val="dk1"/>
              </a:solidFill>
              <a:effectLst/>
              <a:latin typeface="Calibri"/>
              <a:ea typeface="Calibri"/>
              <a:cs typeface="Calibri"/>
              <a:sym typeface="Calibri"/>
            </a:endParaRPr>
          </a:p>
          <a:p>
            <a:pPr lvl="0"/>
            <a:r>
              <a:rPr lang="en-US" sz="1200" b="0" i="1" u="none" strike="noStrike" cap="none" dirty="0" smtClean="0">
                <a:solidFill>
                  <a:schemeClr val="dk1"/>
                </a:solidFill>
                <a:effectLst/>
                <a:latin typeface="Calibri"/>
                <a:ea typeface="Calibri"/>
                <a:cs typeface="Calibri"/>
                <a:sym typeface="Calibri"/>
              </a:rPr>
              <a:t>Ask students what a National Historic Landmark is.</a:t>
            </a:r>
            <a:endParaRPr lang="en-US" sz="1200" b="0" i="0" u="none" strike="noStrike" cap="none" dirty="0">
              <a:solidFill>
                <a:schemeClr val="dk1"/>
              </a:solidFill>
              <a:effectLst/>
              <a:latin typeface="Calibri"/>
              <a:ea typeface="Calibri"/>
              <a:cs typeface="Calibri"/>
              <a:sym typeface="Calibri"/>
            </a:endParaRPr>
          </a:p>
        </p:txBody>
      </p:sp>
      <p:sp>
        <p:nvSpPr>
          <p:cNvPr id="138" name="Google Shape;138;g56c13f5752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The photo on the left shows Alice with her mother, </a:t>
            </a:r>
            <a:r>
              <a:rPr lang="en-US" sz="1200" b="0" i="0" u="none" strike="noStrike" cap="none" dirty="0" err="1" smtClean="0">
                <a:solidFill>
                  <a:schemeClr val="dk1"/>
                </a:solidFill>
                <a:effectLst/>
                <a:latin typeface="Calibri"/>
                <a:ea typeface="Calibri"/>
                <a:cs typeface="Calibri"/>
                <a:sym typeface="Calibri"/>
              </a:rPr>
              <a:t>Tacie</a:t>
            </a:r>
            <a:r>
              <a:rPr lang="en-US" sz="1200" b="0" i="0" u="none" strike="noStrike" cap="none" dirty="0" smtClean="0">
                <a:solidFill>
                  <a:schemeClr val="dk1"/>
                </a:solidFill>
                <a:effectLst/>
                <a:latin typeface="Calibri"/>
                <a:ea typeface="Calibri"/>
                <a:cs typeface="Calibri"/>
                <a:sym typeface="Calibri"/>
              </a:rPr>
              <a:t> Stokes Paul.  The photo on the right shows Alice with 2 of her 3 siblings.  </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As a young girl, Alice was reserved and persistent; she was not a typical spot-light-seeking kind of leader. She was the oldest child in her Quaker family. She and her siblings were </a:t>
            </a:r>
            <a:r>
              <a:rPr lang="en-US" sz="1200" b="0" i="0" u="sng" strike="noStrike" cap="none" dirty="0" smtClean="0">
                <a:solidFill>
                  <a:schemeClr val="dk1"/>
                </a:solidFill>
                <a:effectLst/>
                <a:latin typeface="Calibri"/>
                <a:ea typeface="Calibri"/>
                <a:cs typeface="Calibri"/>
                <a:sym typeface="Calibri"/>
              </a:rPr>
              <a:t>responsible</a:t>
            </a:r>
            <a:r>
              <a:rPr lang="en-US" sz="1200" b="0" i="0" u="none" strike="noStrike" cap="none" dirty="0" smtClean="0">
                <a:solidFill>
                  <a:schemeClr val="dk1"/>
                </a:solidFill>
                <a:effectLst/>
                <a:latin typeface="Calibri"/>
                <a:ea typeface="Calibri"/>
                <a:cs typeface="Calibri"/>
                <a:sym typeface="Calibri"/>
              </a:rPr>
              <a:t> for chores. Alice was an outstanding and </a:t>
            </a:r>
            <a:r>
              <a:rPr lang="en-US" sz="1200" b="0" i="0" u="sng" strike="noStrike" cap="none" dirty="0" smtClean="0">
                <a:solidFill>
                  <a:schemeClr val="dk1"/>
                </a:solidFill>
                <a:effectLst/>
                <a:latin typeface="Calibri"/>
                <a:ea typeface="Calibri"/>
                <a:cs typeface="Calibri"/>
                <a:sym typeface="Calibri"/>
              </a:rPr>
              <a:t>respectful</a:t>
            </a:r>
            <a:r>
              <a:rPr lang="en-US" sz="1200" b="0" i="0" u="none" strike="noStrike" cap="none" dirty="0" smtClean="0">
                <a:solidFill>
                  <a:schemeClr val="dk1"/>
                </a:solidFill>
                <a:effectLst/>
                <a:latin typeface="Calibri"/>
                <a:ea typeface="Calibri"/>
                <a:cs typeface="Calibri"/>
                <a:sym typeface="Calibri"/>
              </a:rPr>
              <a:t> student.  </a:t>
            </a:r>
          </a:p>
          <a:p>
            <a:pPr marL="0" lvl="0" indent="0" algn="l" rtl="0">
              <a:spcBef>
                <a:spcPts val="0"/>
              </a:spcBef>
              <a:spcAft>
                <a:spcPts val="0"/>
              </a:spcAft>
              <a:buClr>
                <a:schemeClr val="dk1"/>
              </a:buClr>
              <a:buSzPts val="1100"/>
              <a:buFont typeface="Arial"/>
              <a:buNone/>
            </a:pPr>
            <a:endParaRPr sz="1000" dirty="0"/>
          </a:p>
        </p:txBody>
      </p:sp>
      <p:sp>
        <p:nvSpPr>
          <p:cNvPr id="145" name="Google Shape;14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9a9bf920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9a9bf920f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Alice was born in 1885, at Paulsdale, her home farm. It was a working farm with animals and agriculture.  Alice was responsible for chores  on the farm.  She loved and respected the land on which she grew up, as she tended to her own garden and her own horse. In the photo on the left, you can see the house as it looked when Alice lived there. </a:t>
            </a:r>
          </a:p>
          <a:p>
            <a:endParaRPr lang="en-US" sz="1200" b="0" i="0" u="none" strike="noStrike" cap="none" dirty="0" smtClean="0">
              <a:solidFill>
                <a:schemeClr val="dk1"/>
              </a:solidFill>
              <a:effectLst/>
              <a:latin typeface="Calibri"/>
              <a:ea typeface="Calibri"/>
              <a:cs typeface="Calibri"/>
              <a:sym typeface="Calibri"/>
            </a:endParaRPr>
          </a:p>
          <a:p>
            <a:r>
              <a:rPr lang="en-US" sz="1200" b="0" i="0" u="none" strike="noStrike" cap="none" dirty="0" smtClean="0">
                <a:solidFill>
                  <a:schemeClr val="dk1"/>
                </a:solidFill>
                <a:effectLst/>
                <a:latin typeface="Calibri"/>
                <a:ea typeface="Calibri"/>
                <a:cs typeface="Calibri"/>
                <a:sym typeface="Calibri"/>
              </a:rPr>
              <a:t>Alice </a:t>
            </a:r>
            <a:r>
              <a:rPr lang="en-US" sz="1200" b="0" i="0" u="none" strike="noStrike" cap="none" dirty="0" smtClean="0">
                <a:solidFill>
                  <a:schemeClr val="dk1"/>
                </a:solidFill>
                <a:effectLst/>
                <a:latin typeface="Calibri"/>
                <a:ea typeface="Calibri"/>
                <a:cs typeface="Calibri"/>
                <a:sym typeface="Calibri"/>
              </a:rPr>
              <a:t>was born in 1885 into her Quaker family.  She internalized these values and lived her life by </a:t>
            </a:r>
            <a:r>
              <a:rPr lang="en-US" sz="1200" b="0" i="0" u="none" strike="noStrike" cap="none" dirty="0" smtClean="0">
                <a:solidFill>
                  <a:schemeClr val="dk1"/>
                </a:solidFill>
                <a:effectLst/>
                <a:latin typeface="Calibri"/>
                <a:ea typeface="Calibri"/>
                <a:cs typeface="Calibri"/>
                <a:sym typeface="Calibri"/>
              </a:rPr>
              <a:t>them.</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Quaker </a:t>
            </a:r>
            <a:r>
              <a:rPr lang="en-US" sz="1200" b="0" i="0" u="none" strike="noStrike" cap="none" dirty="0" smtClean="0">
                <a:solidFill>
                  <a:schemeClr val="dk1"/>
                </a:solidFill>
                <a:effectLst/>
                <a:latin typeface="Calibri"/>
                <a:ea typeface="Calibri"/>
                <a:cs typeface="Calibri"/>
                <a:sym typeface="Calibri"/>
              </a:rPr>
              <a:t>values included:</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No violence (peaceful means to settle disputes)</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Equality (men and women, boys and girls)</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Make the world a better place for everyone</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Discussion ideas:  </a:t>
            </a:r>
          </a:p>
          <a:p>
            <a:r>
              <a:rPr lang="en-US" sz="1200" b="0" i="0" u="none" strike="noStrike" cap="none" dirty="0" smtClean="0">
                <a:solidFill>
                  <a:schemeClr val="dk1"/>
                </a:solidFill>
                <a:effectLst/>
                <a:latin typeface="Calibri"/>
                <a:ea typeface="Calibri"/>
                <a:cs typeface="Calibri"/>
                <a:sym typeface="Calibri"/>
              </a:rPr>
              <a:t> </a:t>
            </a:r>
          </a:p>
          <a:p>
            <a:pPr lvl="0"/>
            <a:r>
              <a:rPr lang="en-US" sz="1200" b="0" i="0" u="none" strike="noStrike" cap="none" dirty="0" smtClean="0">
                <a:solidFill>
                  <a:schemeClr val="dk1"/>
                </a:solidFill>
                <a:effectLst/>
                <a:latin typeface="Calibri"/>
                <a:ea typeface="Calibri"/>
                <a:cs typeface="Calibri"/>
                <a:sym typeface="Calibri"/>
              </a:rPr>
              <a:t>What chores are you responsible for at home or school?</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How many of you need to be reminded to do your chores?  </a:t>
            </a:r>
          </a:p>
          <a:p>
            <a:r>
              <a:rPr lang="en-US" sz="1200" b="0" i="0" u="none" strike="noStrike" cap="none" dirty="0" smtClean="0">
                <a:solidFill>
                  <a:schemeClr val="dk1"/>
                </a:solidFill>
                <a:effectLst/>
                <a:latin typeface="Calibri"/>
                <a:ea typeface="Calibri"/>
                <a:cs typeface="Calibri"/>
                <a:sym typeface="Calibri"/>
              </a:rPr>
              <a:t> </a:t>
            </a:r>
          </a:p>
          <a:p>
            <a:pPr marL="0" lvl="0" indent="0" algn="l" rtl="0">
              <a:spcBef>
                <a:spcPts val="0"/>
              </a:spcBef>
              <a:spcAft>
                <a:spcPts val="0"/>
              </a:spcAft>
              <a:buNone/>
            </a:pPr>
            <a:endParaRPr dirty="0"/>
          </a:p>
        </p:txBody>
      </p:sp>
      <p:sp>
        <p:nvSpPr>
          <p:cNvPr id="153" name="Google Shape;153;g59a9bf920f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6c13f5752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56c13f5752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Alice loved to play sports. She played basketball (photo on left) and field hockey (photo on right). She understood the importance of working together with her teammates to play their best. Alice worked well with others.</a:t>
            </a:r>
          </a:p>
          <a:p>
            <a:r>
              <a:rPr lang="en-US" sz="1200" b="0" i="0" u="none" strike="noStrike" cap="none" dirty="0" smtClean="0">
                <a:solidFill>
                  <a:schemeClr val="dk1"/>
                </a:solidFill>
                <a:effectLst/>
                <a:latin typeface="Calibri"/>
                <a:ea typeface="Calibri"/>
                <a:cs typeface="Calibri"/>
                <a:sym typeface="Calibri"/>
              </a:rPr>
              <a:t> </a:t>
            </a:r>
          </a:p>
          <a:p>
            <a:r>
              <a:rPr lang="en-US" sz="1200" b="0" i="0" u="none" strike="noStrike" cap="none" dirty="0" smtClean="0">
                <a:solidFill>
                  <a:schemeClr val="dk1"/>
                </a:solidFill>
                <a:effectLst/>
                <a:latin typeface="Calibri"/>
                <a:ea typeface="Calibri"/>
                <a:cs typeface="Calibri"/>
                <a:sym typeface="Calibri"/>
              </a:rPr>
              <a:t>In the photo of the basketball team on the left side of the screen, you can find Alice in the front row on the far right side. In the photo of the field hockey team on the right side of the screen, Alice is in the middle of the back row.</a:t>
            </a:r>
          </a:p>
          <a:p>
            <a:r>
              <a:rPr lang="en-US" sz="1200" b="0" i="0" u="none" strike="noStrike" cap="none" dirty="0" smtClean="0">
                <a:solidFill>
                  <a:schemeClr val="dk1"/>
                </a:solidFill>
                <a:effectLst/>
                <a:latin typeface="Calibri"/>
                <a:ea typeface="Calibri"/>
                <a:cs typeface="Calibri"/>
                <a:sym typeface="Calibri"/>
              </a:rPr>
              <a:t> </a:t>
            </a:r>
          </a:p>
          <a:p>
            <a:r>
              <a:rPr lang="en-US" sz="1200" b="0" i="1" u="none" strike="noStrike" cap="none" dirty="0" smtClean="0">
                <a:solidFill>
                  <a:schemeClr val="dk1"/>
                </a:solidFill>
                <a:effectLst/>
                <a:latin typeface="Calibri"/>
                <a:ea typeface="Calibri"/>
                <a:cs typeface="Calibri"/>
                <a:sym typeface="Calibri"/>
              </a:rPr>
              <a:t>Teacher Note: Discussion Ideas:</a:t>
            </a:r>
            <a:endParaRPr lang="en-US" sz="1200" b="0" i="0" u="none" strike="noStrike" cap="none" dirty="0" smtClean="0">
              <a:solidFill>
                <a:schemeClr val="dk1"/>
              </a:solidFill>
              <a:effectLst/>
              <a:latin typeface="Calibri"/>
              <a:ea typeface="Calibri"/>
              <a:cs typeface="Calibri"/>
              <a:sym typeface="Calibri"/>
            </a:endParaRPr>
          </a:p>
          <a:p>
            <a:pPr lvl="0"/>
            <a:r>
              <a:rPr lang="en-US" sz="1200" b="0" i="0" u="none" strike="noStrike" cap="none" dirty="0" smtClean="0">
                <a:solidFill>
                  <a:schemeClr val="dk1"/>
                </a:solidFill>
                <a:effectLst/>
                <a:latin typeface="Calibri"/>
                <a:ea typeface="Calibri"/>
                <a:cs typeface="Calibri"/>
                <a:sym typeface="Calibri"/>
              </a:rPr>
              <a:t>Why is it important to learn how to work well with other people?</a:t>
            </a:r>
          </a:p>
          <a:p>
            <a:pPr lvl="0"/>
            <a:r>
              <a:rPr lang="en-US" sz="1200" b="0" i="0" u="none" strike="noStrike" cap="none" dirty="0" smtClean="0">
                <a:solidFill>
                  <a:schemeClr val="dk1"/>
                </a:solidFill>
                <a:effectLst/>
                <a:latin typeface="Calibri"/>
                <a:ea typeface="Calibri"/>
                <a:cs typeface="Calibri"/>
                <a:sym typeface="Calibri"/>
              </a:rPr>
              <a:t>Discuss girls’ participation in sports (Title IX).  </a:t>
            </a:r>
          </a:p>
          <a:p>
            <a:pPr lvl="0"/>
            <a:r>
              <a:rPr lang="en-US" sz="1200" b="0" i="0" u="none" strike="noStrike" cap="none" dirty="0" smtClean="0">
                <a:solidFill>
                  <a:schemeClr val="dk1"/>
                </a:solidFill>
                <a:effectLst/>
                <a:latin typeface="Calibri"/>
                <a:ea typeface="Calibri"/>
                <a:cs typeface="Calibri"/>
                <a:sym typeface="Calibri"/>
              </a:rPr>
              <a:t>Discuss uniforms girls wore – why are the girls wearing skirts and dresses? </a:t>
            </a:r>
            <a:endParaRPr lang="en-US" sz="1200" b="0" i="0" u="none" strike="noStrike" cap="none" dirty="0">
              <a:solidFill>
                <a:schemeClr val="dk1"/>
              </a:solidFill>
              <a:effectLst/>
              <a:latin typeface="Calibri"/>
              <a:ea typeface="Calibri"/>
              <a:cs typeface="Calibri"/>
              <a:sym typeface="Calibri"/>
            </a:endParaRPr>
          </a:p>
        </p:txBody>
      </p:sp>
      <p:sp>
        <p:nvSpPr>
          <p:cNvPr id="170" name="Google Shape;170;g56c13f5752_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5075475" y="2193925"/>
            <a:ext cx="6659400" cy="3680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9600" b="1" dirty="0">
                <a:solidFill>
                  <a:srgbClr val="6D2077"/>
                </a:solidFill>
                <a:latin typeface="Montserrat"/>
                <a:ea typeface="Montserrat"/>
                <a:cs typeface="Montserrat"/>
                <a:sym typeface="Montserrat"/>
              </a:rPr>
              <a:t>Meeting </a:t>
            </a:r>
            <a:endParaRPr sz="9600" b="1" dirty="0">
              <a:solidFill>
                <a:srgbClr val="6D2077"/>
              </a:solidFill>
              <a:latin typeface="Montserrat"/>
              <a:ea typeface="Montserrat"/>
              <a:cs typeface="Montserrat"/>
              <a:sym typeface="Montserrat"/>
            </a:endParaRPr>
          </a:p>
          <a:p>
            <a:pPr marL="0" lvl="0" indent="0" algn="l" rtl="0">
              <a:spcBef>
                <a:spcPts val="0"/>
              </a:spcBef>
              <a:spcAft>
                <a:spcPts val="0"/>
              </a:spcAft>
              <a:buNone/>
            </a:pPr>
            <a:r>
              <a:rPr lang="en-US" sz="9600" b="1" dirty="0">
                <a:solidFill>
                  <a:srgbClr val="6D2077"/>
                </a:solidFill>
                <a:latin typeface="Montserrat"/>
                <a:ea typeface="Montserrat"/>
                <a:cs typeface="Montserrat"/>
                <a:sym typeface="Montserrat"/>
              </a:rPr>
              <a:t>Alice</a:t>
            </a:r>
            <a:endParaRPr sz="9600" b="1" dirty="0">
              <a:solidFill>
                <a:srgbClr val="6D2077"/>
              </a:solidFill>
              <a:latin typeface="Montserrat"/>
              <a:ea typeface="Montserrat"/>
              <a:cs typeface="Montserrat"/>
              <a:sym typeface="Montserrat"/>
            </a:endParaRPr>
          </a:p>
          <a:p>
            <a:pPr marL="0" lvl="0" indent="0" algn="l" rtl="0">
              <a:spcBef>
                <a:spcPts val="0"/>
              </a:spcBef>
              <a:spcAft>
                <a:spcPts val="0"/>
              </a:spcAft>
              <a:buNone/>
            </a:pPr>
            <a:endParaRPr dirty="0"/>
          </a:p>
        </p:txBody>
      </p:sp>
      <p:sp>
        <p:nvSpPr>
          <p:cNvPr id="90" name="Google Shape;90;p13"/>
          <p:cNvSpPr txBox="1"/>
          <p:nvPr/>
        </p:nvSpPr>
        <p:spPr>
          <a:xfrm>
            <a:off x="5075475" y="4876800"/>
            <a:ext cx="5782500" cy="14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b="1" dirty="0">
              <a:latin typeface="Montserrat"/>
              <a:ea typeface="Montserrat"/>
              <a:cs typeface="Montserrat"/>
              <a:sym typeface="Montserrat"/>
            </a:endParaRPr>
          </a:p>
          <a:p>
            <a:pPr marL="0" lvl="0" indent="0" algn="l" rtl="0">
              <a:spcBef>
                <a:spcPts val="0"/>
              </a:spcBef>
              <a:spcAft>
                <a:spcPts val="0"/>
              </a:spcAft>
              <a:buNone/>
            </a:pPr>
            <a:r>
              <a:rPr lang="en-US" sz="2400" b="1" dirty="0">
                <a:latin typeface="Montserrat"/>
                <a:ea typeface="Montserrat"/>
                <a:cs typeface="Montserrat"/>
                <a:sym typeface="Montserrat"/>
              </a:rPr>
              <a:t>Suffragist &amp; Equal Rights Activist </a:t>
            </a:r>
            <a:endParaRPr sz="2400" b="1" dirty="0">
              <a:latin typeface="Montserrat"/>
              <a:ea typeface="Montserrat"/>
              <a:cs typeface="Montserrat"/>
              <a:sym typeface="Montserrat"/>
            </a:endParaRPr>
          </a:p>
          <a:p>
            <a:pPr marL="0" lvl="0" indent="0" algn="l" rtl="0">
              <a:spcBef>
                <a:spcPts val="0"/>
              </a:spcBef>
              <a:spcAft>
                <a:spcPts val="0"/>
              </a:spcAft>
              <a:buNone/>
            </a:pPr>
            <a:r>
              <a:rPr lang="en-US" sz="2400" b="1" dirty="0">
                <a:latin typeface="Montserrat"/>
                <a:ea typeface="Montserrat"/>
                <a:cs typeface="Montserrat"/>
                <a:sym typeface="Montserrat"/>
              </a:rPr>
              <a:t>Alice Stokes Paul </a:t>
            </a:r>
            <a:endParaRPr sz="2400" b="1" dirty="0">
              <a:latin typeface="Montserrat"/>
              <a:ea typeface="Montserrat"/>
              <a:cs typeface="Montserrat"/>
              <a:sym typeface="Montserrat"/>
            </a:endParaRPr>
          </a:p>
          <a:p>
            <a:pPr marL="0" lvl="0" indent="0" algn="l" rtl="0">
              <a:spcBef>
                <a:spcPts val="0"/>
              </a:spcBef>
              <a:spcAft>
                <a:spcPts val="0"/>
              </a:spcAft>
              <a:buNone/>
            </a:pPr>
            <a:r>
              <a:rPr lang="en-US" sz="2400" b="1" dirty="0">
                <a:latin typeface="Montserrat"/>
                <a:ea typeface="Montserrat"/>
                <a:cs typeface="Montserrat"/>
                <a:sym typeface="Montserrat"/>
              </a:rPr>
              <a:t>1885-1977</a:t>
            </a:r>
            <a:endParaRPr sz="2400" b="1" dirty="0">
              <a:latin typeface="Montserrat"/>
              <a:ea typeface="Montserrat"/>
              <a:cs typeface="Montserrat"/>
              <a:sym typeface="Montserrat"/>
            </a:endParaRPr>
          </a:p>
        </p:txBody>
      </p:sp>
      <p:pic>
        <p:nvPicPr>
          <p:cNvPr id="91" name="Google Shape;91;p13"/>
          <p:cNvPicPr preferRelativeResize="0"/>
          <p:nvPr/>
        </p:nvPicPr>
        <p:blipFill>
          <a:blip r:embed="rId3">
            <a:alphaModFix/>
          </a:blip>
          <a:stretch>
            <a:fillRect/>
          </a:stretch>
        </p:blipFill>
        <p:spPr>
          <a:xfrm>
            <a:off x="457200" y="457200"/>
            <a:ext cx="4389675" cy="5908503"/>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6" name="Google Shape;166;p22"/>
          <p:cNvPicPr preferRelativeResize="0"/>
          <p:nvPr/>
        </p:nvPicPr>
        <p:blipFill>
          <a:blip r:embed="rId3">
            <a:alphaModFix/>
          </a:blip>
          <a:stretch>
            <a:fillRect/>
          </a:stretch>
        </p:blipFill>
        <p:spPr>
          <a:xfrm>
            <a:off x="704889" y="600175"/>
            <a:ext cx="5120850" cy="5657651"/>
          </a:xfrm>
          <a:prstGeom prst="rect">
            <a:avLst/>
          </a:prstGeom>
          <a:noFill/>
          <a:ln w="38100" cap="flat" cmpd="sng">
            <a:solidFill>
              <a:srgbClr val="F1C400"/>
            </a:solidFill>
            <a:prstDash val="solid"/>
            <a:round/>
            <a:headEnd type="none" w="sm" len="sm"/>
            <a:tailEnd type="none" w="sm" len="sm"/>
          </a:ln>
        </p:spPr>
      </p:pic>
      <p:pic>
        <p:nvPicPr>
          <p:cNvPr id="2" name="Picture 1"/>
          <p:cNvPicPr>
            <a:picLocks noChangeAspect="1"/>
          </p:cNvPicPr>
          <p:nvPr/>
        </p:nvPicPr>
        <p:blipFill>
          <a:blip r:embed="rId4"/>
          <a:stretch>
            <a:fillRect/>
          </a:stretch>
        </p:blipFill>
        <p:spPr>
          <a:xfrm>
            <a:off x="6200378" y="2041865"/>
            <a:ext cx="3686329" cy="4580878"/>
          </a:xfrm>
          <a:prstGeom prst="rect">
            <a:avLst/>
          </a:prstGeom>
        </p:spPr>
      </p:pic>
      <p:sp>
        <p:nvSpPr>
          <p:cNvPr id="3" name="Rectangle 2"/>
          <p:cNvSpPr/>
          <p:nvPr/>
        </p:nvSpPr>
        <p:spPr>
          <a:xfrm>
            <a:off x="6182629" y="434259"/>
            <a:ext cx="5022774" cy="1446550"/>
          </a:xfrm>
          <a:prstGeom prst="rect">
            <a:avLst/>
          </a:prstGeom>
        </p:spPr>
        <p:txBody>
          <a:bodyPr wrap="square">
            <a:spAutoFit/>
          </a:bodyPr>
          <a:lstStyle/>
          <a:p>
            <a:pPr lvl="0">
              <a:buClr>
                <a:schemeClr val="dk1"/>
              </a:buClr>
              <a:buSzPts val="6000"/>
            </a:pPr>
            <a:r>
              <a:rPr lang="en-US" sz="4400" b="1" dirty="0" smtClean="0">
                <a:solidFill>
                  <a:srgbClr val="6D2077"/>
                </a:solidFill>
                <a:latin typeface="Montserrat"/>
                <a:ea typeface="Montserrat"/>
                <a:cs typeface="Montserrat"/>
                <a:sym typeface="Montserrat"/>
              </a:rPr>
              <a:t>Alice As a Young Woman</a:t>
            </a:r>
            <a:endParaRPr lang="en-US" sz="4400" b="1" dirty="0">
              <a:solidFill>
                <a:srgbClr val="6D2077"/>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5"/>
          <p:cNvPicPr preferRelativeResize="0"/>
          <p:nvPr/>
        </p:nvPicPr>
        <p:blipFill>
          <a:blip r:embed="rId3">
            <a:alphaModFix/>
          </a:blip>
          <a:stretch>
            <a:fillRect/>
          </a:stretch>
        </p:blipFill>
        <p:spPr>
          <a:xfrm>
            <a:off x="6230984" y="580182"/>
            <a:ext cx="4052675" cy="5507575"/>
          </a:xfrm>
          <a:prstGeom prst="rect">
            <a:avLst/>
          </a:prstGeom>
          <a:noFill/>
          <a:ln w="38100" cap="flat" cmpd="sng">
            <a:solidFill>
              <a:srgbClr val="F1C400"/>
            </a:solidFill>
            <a:prstDash val="solid"/>
            <a:round/>
            <a:headEnd type="none" w="sm" len="sm"/>
            <a:tailEnd type="none" w="sm" len="sm"/>
          </a:ln>
        </p:spPr>
      </p:pic>
      <p:sp>
        <p:nvSpPr>
          <p:cNvPr id="3" name="TextBox 2"/>
          <p:cNvSpPr txBox="1"/>
          <p:nvPr/>
        </p:nvSpPr>
        <p:spPr>
          <a:xfrm>
            <a:off x="931080" y="1546732"/>
            <a:ext cx="4253345" cy="1446550"/>
          </a:xfrm>
          <a:prstGeom prst="rect">
            <a:avLst/>
          </a:prstGeom>
          <a:noFill/>
        </p:spPr>
        <p:txBody>
          <a:bodyPr wrap="square" rtlCol="0">
            <a:spAutoFit/>
          </a:bodyPr>
          <a:lstStyle/>
          <a:p>
            <a:r>
              <a:rPr lang="en-US" sz="4400" b="1" dirty="0" smtClean="0">
                <a:solidFill>
                  <a:srgbClr val="6D2077"/>
                </a:solidFill>
                <a:latin typeface="Montserrat" panose="020B0604020202020204" charset="0"/>
              </a:rPr>
              <a:t>British Suffragette</a:t>
            </a:r>
            <a:endParaRPr lang="en-US" sz="4400" b="1" dirty="0">
              <a:solidFill>
                <a:srgbClr val="6D2077"/>
              </a:solidFill>
              <a:latin typeface="Montserrat" panose="020B060402020202020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p:nvPr/>
        </p:nvSpPr>
        <p:spPr>
          <a:xfrm>
            <a:off x="266320" y="1061941"/>
            <a:ext cx="3554959" cy="53010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1100"/>
              <a:buFont typeface="Arial"/>
              <a:buNone/>
            </a:pPr>
            <a:r>
              <a:rPr lang="en-US" sz="3600" b="1" dirty="0">
                <a:solidFill>
                  <a:srgbClr val="6D2077"/>
                </a:solidFill>
                <a:latin typeface="Montserrat"/>
                <a:ea typeface="Montserrat"/>
                <a:cs typeface="Montserrat"/>
                <a:sym typeface="Montserrat"/>
              </a:rPr>
              <a:t>Alice </a:t>
            </a:r>
            <a:r>
              <a:rPr lang="en-US" sz="3600" b="1" dirty="0" smtClean="0">
                <a:solidFill>
                  <a:srgbClr val="6D2077"/>
                </a:solidFill>
                <a:latin typeface="Montserrat"/>
                <a:ea typeface="Montserrat"/>
                <a:cs typeface="Montserrat"/>
                <a:sym typeface="Montserrat"/>
              </a:rPr>
              <a:t>was a leader.</a:t>
            </a:r>
          </a:p>
          <a:p>
            <a:pPr marL="0" lvl="0" indent="0" algn="r" rtl="0">
              <a:spcBef>
                <a:spcPts val="0"/>
              </a:spcBef>
              <a:spcAft>
                <a:spcPts val="0"/>
              </a:spcAft>
              <a:buClr>
                <a:schemeClr val="dk1"/>
              </a:buClr>
              <a:buSzPts val="1100"/>
              <a:buFont typeface="Arial"/>
              <a:buNone/>
            </a:pPr>
            <a:endParaRPr lang="en-US" sz="1800" b="1" dirty="0" smtClean="0">
              <a:solidFill>
                <a:srgbClr val="6D2077"/>
              </a:solidFill>
              <a:latin typeface="Montserrat"/>
              <a:ea typeface="Montserrat"/>
              <a:cs typeface="Montserrat"/>
              <a:sym typeface="Montserrat"/>
            </a:endParaRPr>
          </a:p>
          <a:p>
            <a:pPr marL="0" lvl="0" indent="0" algn="r" rtl="0">
              <a:spcBef>
                <a:spcPts val="0"/>
              </a:spcBef>
              <a:spcAft>
                <a:spcPts val="0"/>
              </a:spcAft>
              <a:buClr>
                <a:schemeClr val="dk1"/>
              </a:buClr>
              <a:buSzPts val="1100"/>
              <a:buFont typeface="Arial"/>
              <a:buNone/>
            </a:pPr>
            <a:r>
              <a:rPr lang="en-US" sz="2800" b="1" dirty="0" smtClean="0">
                <a:solidFill>
                  <a:srgbClr val="6D2077"/>
                </a:solidFill>
                <a:latin typeface="Montserrat"/>
                <a:ea typeface="Montserrat"/>
                <a:cs typeface="Montserrat"/>
                <a:sym typeface="Montserrat"/>
              </a:rPr>
              <a:t>She set </a:t>
            </a:r>
            <a:r>
              <a:rPr lang="en-US" sz="2800" b="1" dirty="0">
                <a:solidFill>
                  <a:srgbClr val="6D2077"/>
                </a:solidFill>
                <a:latin typeface="Montserrat"/>
                <a:ea typeface="Montserrat"/>
                <a:cs typeface="Montserrat"/>
                <a:sym typeface="Montserrat"/>
              </a:rPr>
              <a:t>goals. </a:t>
            </a:r>
            <a:endParaRPr sz="1100" dirty="0">
              <a:solidFill>
                <a:schemeClr val="dk1"/>
              </a:solidFill>
              <a:latin typeface="Calibri"/>
              <a:ea typeface="Calibri"/>
              <a:cs typeface="Calibri"/>
              <a:sym typeface="Calibri"/>
            </a:endParaRPr>
          </a:p>
          <a:p>
            <a:pPr marL="0" marR="0" lvl="0" indent="0" algn="r" rtl="0">
              <a:spcBef>
                <a:spcPts val="0"/>
              </a:spcBef>
              <a:spcAft>
                <a:spcPts val="0"/>
              </a:spcAft>
              <a:buClr>
                <a:schemeClr val="dk1"/>
              </a:buClr>
              <a:buSzPts val="6000"/>
              <a:buFont typeface="Arial"/>
              <a:buNone/>
            </a:pPr>
            <a:endParaRPr sz="1800" b="1" dirty="0">
              <a:solidFill>
                <a:srgbClr val="6D2077"/>
              </a:solidFill>
              <a:latin typeface="Montserrat"/>
              <a:ea typeface="Montserrat"/>
              <a:cs typeface="Montserrat"/>
              <a:sym typeface="Montserrat"/>
            </a:endParaRPr>
          </a:p>
          <a:p>
            <a:pPr marL="0" marR="0" lvl="0" indent="0" algn="r" rtl="0">
              <a:spcBef>
                <a:spcPts val="0"/>
              </a:spcBef>
              <a:spcAft>
                <a:spcPts val="0"/>
              </a:spcAft>
              <a:buClr>
                <a:schemeClr val="dk1"/>
              </a:buClr>
              <a:buSzPts val="6000"/>
              <a:buFont typeface="Arial"/>
              <a:buNone/>
            </a:pPr>
            <a:r>
              <a:rPr lang="en-US" sz="2800" b="1" dirty="0">
                <a:solidFill>
                  <a:srgbClr val="6D2077"/>
                </a:solidFill>
                <a:latin typeface="Montserrat"/>
                <a:ea typeface="Montserrat"/>
                <a:cs typeface="Montserrat"/>
                <a:sym typeface="Montserrat"/>
              </a:rPr>
              <a:t>She was </a:t>
            </a:r>
            <a:endParaRPr sz="2800" b="1" dirty="0">
              <a:solidFill>
                <a:srgbClr val="6D2077"/>
              </a:solidFill>
              <a:latin typeface="Montserrat"/>
              <a:ea typeface="Montserrat"/>
              <a:cs typeface="Montserrat"/>
              <a:sym typeface="Montserrat"/>
            </a:endParaRPr>
          </a:p>
          <a:p>
            <a:pPr marL="0" marR="0" lvl="0" indent="0" algn="r" rtl="0">
              <a:spcBef>
                <a:spcPts val="0"/>
              </a:spcBef>
              <a:spcAft>
                <a:spcPts val="0"/>
              </a:spcAft>
              <a:buClr>
                <a:schemeClr val="dk1"/>
              </a:buClr>
              <a:buSzPts val="6000"/>
              <a:buFont typeface="Arial"/>
              <a:buNone/>
            </a:pPr>
            <a:r>
              <a:rPr lang="en-US" sz="2800" b="1" dirty="0">
                <a:solidFill>
                  <a:srgbClr val="6D2077"/>
                </a:solidFill>
                <a:latin typeface="Montserrat"/>
                <a:ea typeface="Montserrat"/>
                <a:cs typeface="Montserrat"/>
                <a:sym typeface="Montserrat"/>
              </a:rPr>
              <a:t>organized.</a:t>
            </a:r>
            <a:endParaRPr sz="2800" b="1" dirty="0">
              <a:solidFill>
                <a:srgbClr val="6D2077"/>
              </a:solidFill>
              <a:latin typeface="Montserrat"/>
              <a:ea typeface="Montserrat"/>
              <a:cs typeface="Montserrat"/>
              <a:sym typeface="Montserrat"/>
            </a:endParaRPr>
          </a:p>
          <a:p>
            <a:pPr marL="0" marR="0" lvl="0" indent="0" algn="r" rtl="0">
              <a:spcBef>
                <a:spcPts val="0"/>
              </a:spcBef>
              <a:spcAft>
                <a:spcPts val="0"/>
              </a:spcAft>
              <a:buClr>
                <a:schemeClr val="dk1"/>
              </a:buClr>
              <a:buSzPts val="6000"/>
              <a:buFont typeface="Arial"/>
              <a:buNone/>
            </a:pPr>
            <a:r>
              <a:rPr lang="en-US" sz="2800" b="1" dirty="0">
                <a:solidFill>
                  <a:srgbClr val="6D2077"/>
                </a:solidFill>
                <a:latin typeface="Montserrat"/>
                <a:ea typeface="Montserrat"/>
                <a:cs typeface="Montserrat"/>
                <a:sym typeface="Montserrat"/>
              </a:rPr>
              <a:t> </a:t>
            </a:r>
            <a:endParaRPr sz="2800" b="1" dirty="0">
              <a:solidFill>
                <a:srgbClr val="6D2077"/>
              </a:solidFill>
              <a:latin typeface="Montserrat"/>
              <a:ea typeface="Montserrat"/>
              <a:cs typeface="Montserrat"/>
              <a:sym typeface="Montserrat"/>
            </a:endParaRPr>
          </a:p>
          <a:p>
            <a:pPr marL="0" marR="0" lvl="0" indent="0" algn="r" rtl="0">
              <a:spcBef>
                <a:spcPts val="0"/>
              </a:spcBef>
              <a:spcAft>
                <a:spcPts val="0"/>
              </a:spcAft>
              <a:buClr>
                <a:schemeClr val="dk1"/>
              </a:buClr>
              <a:buSzPts val="6000"/>
              <a:buFont typeface="Arial"/>
              <a:buNone/>
            </a:pPr>
            <a:r>
              <a:rPr lang="en-US" sz="2800" b="1" dirty="0">
                <a:solidFill>
                  <a:srgbClr val="6D2077"/>
                </a:solidFill>
                <a:latin typeface="Montserrat"/>
                <a:ea typeface="Montserrat"/>
                <a:cs typeface="Montserrat"/>
                <a:sym typeface="Montserrat"/>
              </a:rPr>
              <a:t>She had good </a:t>
            </a:r>
            <a:endParaRPr sz="2800" b="1" dirty="0">
              <a:solidFill>
                <a:srgbClr val="6D2077"/>
              </a:solidFill>
              <a:latin typeface="Montserrat"/>
              <a:ea typeface="Montserrat"/>
              <a:cs typeface="Montserrat"/>
              <a:sym typeface="Montserrat"/>
            </a:endParaRPr>
          </a:p>
          <a:p>
            <a:pPr marL="0" marR="0" lvl="0" indent="0" algn="r" rtl="0">
              <a:spcBef>
                <a:spcPts val="0"/>
              </a:spcBef>
              <a:spcAft>
                <a:spcPts val="0"/>
              </a:spcAft>
              <a:buClr>
                <a:schemeClr val="dk1"/>
              </a:buClr>
              <a:buSzPts val="6000"/>
              <a:buFont typeface="Arial"/>
              <a:buNone/>
            </a:pPr>
            <a:r>
              <a:rPr lang="en-US" sz="2800" b="1" dirty="0">
                <a:solidFill>
                  <a:srgbClr val="6D2077"/>
                </a:solidFill>
                <a:latin typeface="Montserrat"/>
                <a:ea typeface="Montserrat"/>
                <a:cs typeface="Montserrat"/>
                <a:sym typeface="Montserrat"/>
              </a:rPr>
              <a:t>communication </a:t>
            </a:r>
            <a:endParaRPr sz="2800" b="1" dirty="0">
              <a:solidFill>
                <a:srgbClr val="6D2077"/>
              </a:solidFill>
              <a:latin typeface="Montserrat"/>
              <a:ea typeface="Montserrat"/>
              <a:cs typeface="Montserrat"/>
              <a:sym typeface="Montserrat"/>
            </a:endParaRPr>
          </a:p>
          <a:p>
            <a:pPr marL="0" marR="0" lvl="0" indent="0" algn="r" rtl="0">
              <a:spcBef>
                <a:spcPts val="0"/>
              </a:spcBef>
              <a:spcAft>
                <a:spcPts val="0"/>
              </a:spcAft>
              <a:buClr>
                <a:schemeClr val="dk1"/>
              </a:buClr>
              <a:buSzPts val="6000"/>
              <a:buFont typeface="Arial"/>
              <a:buNone/>
            </a:pPr>
            <a:r>
              <a:rPr lang="en-US" sz="2800" b="1" dirty="0">
                <a:solidFill>
                  <a:srgbClr val="6D2077"/>
                </a:solidFill>
                <a:latin typeface="Montserrat"/>
                <a:ea typeface="Montserrat"/>
                <a:cs typeface="Montserrat"/>
                <a:sym typeface="Montserrat"/>
              </a:rPr>
              <a:t>skills.</a:t>
            </a:r>
            <a:endParaRPr sz="2800" b="1" dirty="0">
              <a:solidFill>
                <a:srgbClr val="6D2077"/>
              </a:solidFill>
              <a:latin typeface="Montserrat"/>
              <a:ea typeface="Montserrat"/>
              <a:cs typeface="Montserrat"/>
              <a:sym typeface="Montserrat"/>
            </a:endParaRPr>
          </a:p>
        </p:txBody>
      </p:sp>
      <p:pic>
        <p:nvPicPr>
          <p:cNvPr id="192" name="Google Shape;192;p26"/>
          <p:cNvPicPr preferRelativeResize="0"/>
          <p:nvPr/>
        </p:nvPicPr>
        <p:blipFill>
          <a:blip r:embed="rId3">
            <a:alphaModFix/>
          </a:blip>
          <a:stretch>
            <a:fillRect/>
          </a:stretch>
        </p:blipFill>
        <p:spPr>
          <a:xfrm>
            <a:off x="4094105" y="777856"/>
            <a:ext cx="7602901" cy="5370799"/>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5" name="TextBox 4"/>
          <p:cNvSpPr txBox="1"/>
          <p:nvPr/>
        </p:nvSpPr>
        <p:spPr>
          <a:xfrm>
            <a:off x="-233464" y="6226937"/>
            <a:ext cx="2878996" cy="400110"/>
          </a:xfrm>
          <a:prstGeom prst="rect">
            <a:avLst/>
          </a:prstGeom>
          <a:noFill/>
        </p:spPr>
        <p:txBody>
          <a:bodyPr wrap="square" rtlCol="0">
            <a:spAutoFit/>
          </a:bodyPr>
          <a:lstStyle/>
          <a:p>
            <a:pPr algn="ctr"/>
            <a:r>
              <a:rPr lang="en-US" sz="2000" dirty="0" smtClean="0">
                <a:solidFill>
                  <a:schemeClr val="bg1"/>
                </a:solidFill>
                <a:latin typeface="FuturaExtended" panose="020B0B00000000000000" pitchFamily="34" charset="0"/>
              </a:rPr>
              <a:t>Ida B Wells</a:t>
            </a:r>
            <a:endParaRPr lang="en-US" sz="2000" dirty="0">
              <a:solidFill>
                <a:schemeClr val="bg1"/>
              </a:solidFill>
              <a:latin typeface="FuturaExtended" panose="020B0B00000000000000" pitchFamily="34" charset="0"/>
            </a:endParaRPr>
          </a:p>
        </p:txBody>
      </p:sp>
      <p:sp>
        <p:nvSpPr>
          <p:cNvPr id="6" name="TextBox 5"/>
          <p:cNvSpPr txBox="1"/>
          <p:nvPr/>
        </p:nvSpPr>
        <p:spPr>
          <a:xfrm>
            <a:off x="3804757" y="266867"/>
            <a:ext cx="1264596" cy="646331"/>
          </a:xfrm>
          <a:prstGeom prst="rect">
            <a:avLst/>
          </a:prstGeom>
          <a:noFill/>
        </p:spPr>
        <p:txBody>
          <a:bodyPr wrap="square" rtlCol="0">
            <a:spAutoFit/>
          </a:bodyPr>
          <a:lstStyle/>
          <a:p>
            <a:r>
              <a:rPr lang="en-US" sz="1800" dirty="0" smtClean="0">
                <a:solidFill>
                  <a:schemeClr val="bg1"/>
                </a:solidFill>
                <a:latin typeface="FuturaExtended" panose="020B0B00000000000000" pitchFamily="34" charset="0"/>
              </a:rPr>
              <a:t>Marie Baldwin</a:t>
            </a:r>
            <a:endParaRPr lang="en-US" sz="1800" dirty="0">
              <a:solidFill>
                <a:schemeClr val="bg1"/>
              </a:solidFill>
              <a:latin typeface="FuturaExtended" panose="020B0B00000000000000"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13" y="2689931"/>
            <a:ext cx="2742360" cy="3653030"/>
          </a:xfrm>
          <a:prstGeom prst="rect">
            <a:avLst/>
          </a:prstGeom>
        </p:spPr>
      </p:pic>
      <p:sp>
        <p:nvSpPr>
          <p:cNvPr id="10" name="Rectangle 9"/>
          <p:cNvSpPr/>
          <p:nvPr/>
        </p:nvSpPr>
        <p:spPr>
          <a:xfrm>
            <a:off x="456841" y="2402348"/>
            <a:ext cx="2351926" cy="313932"/>
          </a:xfrm>
          <a:prstGeom prst="rect">
            <a:avLst/>
          </a:prstGeom>
        </p:spPr>
        <p:txBody>
          <a:bodyPr wrap="none">
            <a:spAutoFit/>
          </a:bodyPr>
          <a:lstStyle/>
          <a:p>
            <a:pPr marL="228600" lvl="0" indent="-228600" algn="ctr">
              <a:lnSpc>
                <a:spcPct val="90000"/>
              </a:lnSpc>
              <a:buClr>
                <a:schemeClr val="dk1"/>
              </a:buClr>
              <a:buSzPts val="6000"/>
            </a:pPr>
            <a:r>
              <a:rPr lang="en-US" sz="1600" b="1" dirty="0" smtClean="0">
                <a:solidFill>
                  <a:srgbClr val="6D2077"/>
                </a:solidFill>
                <a:latin typeface="Montserrat"/>
                <a:ea typeface="Montserrat"/>
                <a:cs typeface="Montserrat"/>
                <a:sym typeface="Montserrat"/>
              </a:rPr>
              <a:t>Ida B. Wells-Barnett</a:t>
            </a:r>
            <a:endParaRPr lang="en-US" sz="1600" b="1" dirty="0">
              <a:solidFill>
                <a:srgbClr val="6D2077"/>
              </a:solidFill>
              <a:latin typeface="Montserrat"/>
              <a:ea typeface="Montserrat"/>
              <a:cs typeface="Montserrat"/>
              <a:sym typeface="Montserrat"/>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7841" y="1296139"/>
            <a:ext cx="2704864" cy="3431139"/>
          </a:xfrm>
          <a:prstGeom prst="rect">
            <a:avLst/>
          </a:prstGeom>
        </p:spPr>
      </p:pic>
      <p:sp>
        <p:nvSpPr>
          <p:cNvPr id="12" name="Rectangle 11"/>
          <p:cNvSpPr/>
          <p:nvPr/>
        </p:nvSpPr>
        <p:spPr>
          <a:xfrm>
            <a:off x="9487110" y="982207"/>
            <a:ext cx="2268570" cy="313932"/>
          </a:xfrm>
          <a:prstGeom prst="rect">
            <a:avLst/>
          </a:prstGeom>
        </p:spPr>
        <p:txBody>
          <a:bodyPr wrap="none">
            <a:spAutoFit/>
          </a:bodyPr>
          <a:lstStyle/>
          <a:p>
            <a:pPr marL="228600" lvl="0" indent="-228600" algn="ctr">
              <a:lnSpc>
                <a:spcPct val="90000"/>
              </a:lnSpc>
              <a:buClr>
                <a:schemeClr val="dk1"/>
              </a:buClr>
              <a:buSzPts val="6000"/>
            </a:pPr>
            <a:r>
              <a:rPr lang="en-US" sz="1600" b="1" dirty="0" smtClean="0">
                <a:solidFill>
                  <a:srgbClr val="6D2077"/>
                </a:solidFill>
                <a:latin typeface="Montserrat"/>
                <a:ea typeface="Montserrat"/>
                <a:cs typeface="Montserrat"/>
                <a:sym typeface="Montserrat"/>
              </a:rPr>
              <a:t>Frederick Douglass</a:t>
            </a:r>
            <a:endParaRPr lang="en-US" sz="1600" b="1" dirty="0">
              <a:solidFill>
                <a:srgbClr val="6D2077"/>
              </a:solidFill>
              <a:latin typeface="Montserrat"/>
              <a:ea typeface="Montserrat"/>
              <a:cs typeface="Montserrat"/>
              <a:sym typeface="Montserrat"/>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967" y="1358810"/>
            <a:ext cx="2891768" cy="3652545"/>
          </a:xfrm>
          <a:prstGeom prst="rect">
            <a:avLst/>
          </a:prstGeom>
        </p:spPr>
      </p:pic>
      <p:sp>
        <p:nvSpPr>
          <p:cNvPr id="14" name="Rectangle 13"/>
          <p:cNvSpPr/>
          <p:nvPr/>
        </p:nvSpPr>
        <p:spPr>
          <a:xfrm>
            <a:off x="3547031" y="844620"/>
            <a:ext cx="2199640" cy="535531"/>
          </a:xfrm>
          <a:prstGeom prst="rect">
            <a:avLst/>
          </a:prstGeom>
        </p:spPr>
        <p:txBody>
          <a:bodyPr wrap="none">
            <a:spAutoFit/>
          </a:bodyPr>
          <a:lstStyle/>
          <a:p>
            <a:pPr marL="228600" lvl="0" indent="-228600" algn="ctr">
              <a:lnSpc>
                <a:spcPct val="90000"/>
              </a:lnSpc>
              <a:buClr>
                <a:schemeClr val="dk1"/>
              </a:buClr>
              <a:buSzPts val="6000"/>
            </a:pPr>
            <a:r>
              <a:rPr lang="en-US" sz="1600" b="1" dirty="0">
                <a:solidFill>
                  <a:srgbClr val="6D2077"/>
                </a:solidFill>
                <a:latin typeface="Montserrat"/>
                <a:ea typeface="Montserrat"/>
                <a:cs typeface="Montserrat"/>
                <a:sym typeface="Montserrat"/>
              </a:rPr>
              <a:t>Marie Louise </a:t>
            </a:r>
            <a:endParaRPr lang="en-US" sz="1600" b="1" dirty="0" smtClean="0">
              <a:solidFill>
                <a:srgbClr val="6D2077"/>
              </a:solidFill>
              <a:latin typeface="Montserrat"/>
              <a:ea typeface="Montserrat"/>
              <a:cs typeface="Montserrat"/>
              <a:sym typeface="Montserrat"/>
            </a:endParaRPr>
          </a:p>
          <a:p>
            <a:pPr marL="228600" lvl="0" indent="-228600" algn="ctr">
              <a:lnSpc>
                <a:spcPct val="90000"/>
              </a:lnSpc>
              <a:buClr>
                <a:schemeClr val="dk1"/>
              </a:buClr>
              <a:buSzPts val="6000"/>
            </a:pPr>
            <a:r>
              <a:rPr lang="en-US" sz="1600" b="1" dirty="0" smtClean="0">
                <a:solidFill>
                  <a:srgbClr val="6D2077"/>
                </a:solidFill>
                <a:latin typeface="Montserrat"/>
                <a:ea typeface="Montserrat"/>
                <a:cs typeface="Montserrat"/>
                <a:sym typeface="Montserrat"/>
              </a:rPr>
              <a:t>Bottineau </a:t>
            </a:r>
            <a:r>
              <a:rPr lang="en-US" sz="1600" b="1" dirty="0">
                <a:solidFill>
                  <a:srgbClr val="6D2077"/>
                </a:solidFill>
                <a:latin typeface="Montserrat"/>
                <a:ea typeface="Montserrat"/>
                <a:cs typeface="Montserrat"/>
                <a:sym typeface="Montserrat"/>
              </a:rPr>
              <a:t>Baldwin</a:t>
            </a:r>
            <a:endParaRPr lang="en-US" sz="1600" b="1" dirty="0">
              <a:solidFill>
                <a:srgbClr val="6D2077"/>
              </a:solidFill>
              <a:latin typeface="Montserrat"/>
              <a:ea typeface="Montserrat"/>
              <a:cs typeface="Montserrat"/>
              <a:sym typeface="Montserrat"/>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7529" y="2749613"/>
            <a:ext cx="2839591" cy="3388149"/>
          </a:xfrm>
          <a:prstGeom prst="rect">
            <a:avLst/>
          </a:prstGeom>
        </p:spPr>
      </p:pic>
      <p:sp>
        <p:nvSpPr>
          <p:cNvPr id="16" name="Rectangle 15"/>
          <p:cNvSpPr/>
          <p:nvPr/>
        </p:nvSpPr>
        <p:spPr>
          <a:xfrm>
            <a:off x="7606698" y="5851530"/>
            <a:ext cx="184731" cy="286232"/>
          </a:xfrm>
          <a:prstGeom prst="rect">
            <a:avLst/>
          </a:prstGeom>
        </p:spPr>
        <p:txBody>
          <a:bodyPr wrap="none">
            <a:spAutoFit/>
          </a:bodyPr>
          <a:lstStyle/>
          <a:p>
            <a:pPr marL="228600" lvl="0" indent="-228600" algn="ctr">
              <a:lnSpc>
                <a:spcPct val="90000"/>
              </a:lnSpc>
              <a:buClr>
                <a:schemeClr val="dk1"/>
              </a:buClr>
              <a:buSzPts val="6000"/>
            </a:pPr>
            <a:endParaRPr lang="en-US" b="1" dirty="0">
              <a:solidFill>
                <a:srgbClr val="6D2077"/>
              </a:solidFill>
              <a:latin typeface="Montserrat"/>
              <a:ea typeface="Montserrat"/>
              <a:cs typeface="Montserrat"/>
              <a:sym typeface="Montserrat"/>
            </a:endParaRPr>
          </a:p>
        </p:txBody>
      </p:sp>
      <p:sp>
        <p:nvSpPr>
          <p:cNvPr id="17" name="Rectangle 16"/>
          <p:cNvSpPr/>
          <p:nvPr/>
        </p:nvSpPr>
        <p:spPr>
          <a:xfrm>
            <a:off x="6564373" y="2473449"/>
            <a:ext cx="2305439" cy="313932"/>
          </a:xfrm>
          <a:prstGeom prst="rect">
            <a:avLst/>
          </a:prstGeom>
        </p:spPr>
        <p:txBody>
          <a:bodyPr wrap="none">
            <a:spAutoFit/>
          </a:bodyPr>
          <a:lstStyle/>
          <a:p>
            <a:pPr marL="228600" lvl="0" indent="-228600" algn="ctr">
              <a:lnSpc>
                <a:spcPct val="90000"/>
              </a:lnSpc>
              <a:buClr>
                <a:schemeClr val="dk1"/>
              </a:buClr>
              <a:buSzPts val="6000"/>
            </a:pPr>
            <a:r>
              <a:rPr lang="en-US" sz="1600" b="1" dirty="0" smtClean="0">
                <a:solidFill>
                  <a:srgbClr val="6D2077"/>
                </a:solidFill>
                <a:latin typeface="Montserrat"/>
                <a:ea typeface="Montserrat"/>
                <a:cs typeface="Montserrat"/>
                <a:sym typeface="Montserrat"/>
              </a:rPr>
              <a:t>Mary Church Terrell</a:t>
            </a:r>
            <a:endParaRPr lang="en-US" sz="1600" b="1" dirty="0">
              <a:solidFill>
                <a:srgbClr val="6D2077"/>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body" idx="1"/>
          </p:nvPr>
        </p:nvSpPr>
        <p:spPr>
          <a:xfrm>
            <a:off x="8309900" y="875263"/>
            <a:ext cx="4034400" cy="923400"/>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chemeClr val="dk1"/>
              </a:buClr>
              <a:buSzPts val="6000"/>
              <a:buFont typeface="Arial"/>
              <a:buNone/>
            </a:pPr>
            <a:r>
              <a:rPr lang="en-US" sz="6000" b="1" i="0" u="none" strike="noStrike" cap="none" dirty="0" smtClean="0">
                <a:solidFill>
                  <a:srgbClr val="6D2077"/>
                </a:solidFill>
                <a:latin typeface="Montserrat"/>
                <a:ea typeface="Montserrat"/>
                <a:cs typeface="Montserrat"/>
                <a:sym typeface="Montserrat"/>
              </a:rPr>
              <a:t>1913</a:t>
            </a:r>
            <a:endParaRPr sz="6000" b="1" i="0" u="none" strike="noStrike" cap="none" dirty="0">
              <a:solidFill>
                <a:srgbClr val="6D2077"/>
              </a:solidFill>
              <a:latin typeface="Montserrat"/>
              <a:ea typeface="Montserrat"/>
              <a:cs typeface="Montserrat"/>
              <a:sym typeface="Montserrat"/>
            </a:endParaRPr>
          </a:p>
        </p:txBody>
      </p:sp>
      <p:pic>
        <p:nvPicPr>
          <p:cNvPr id="198" name="Google Shape;198;p27"/>
          <p:cNvPicPr preferRelativeResize="0"/>
          <p:nvPr/>
        </p:nvPicPr>
        <p:blipFill>
          <a:blip r:embed="rId3">
            <a:alphaModFix/>
          </a:blip>
          <a:stretch>
            <a:fillRect/>
          </a:stretch>
        </p:blipFill>
        <p:spPr>
          <a:xfrm>
            <a:off x="218500" y="433875"/>
            <a:ext cx="7938998" cy="5881474"/>
          </a:xfrm>
          <a:prstGeom prst="rect">
            <a:avLst/>
          </a:prstGeom>
          <a:noFill/>
          <a:ln>
            <a:noFill/>
          </a:ln>
        </p:spPr>
      </p:pic>
      <p:pic>
        <p:nvPicPr>
          <p:cNvPr id="199" name="Google Shape;199;p27"/>
          <p:cNvPicPr preferRelativeResize="0"/>
          <p:nvPr/>
        </p:nvPicPr>
        <p:blipFill>
          <a:blip r:embed="rId4">
            <a:alphaModFix/>
          </a:blip>
          <a:stretch>
            <a:fillRect/>
          </a:stretch>
        </p:blipFill>
        <p:spPr>
          <a:xfrm>
            <a:off x="8309900" y="2809320"/>
            <a:ext cx="3729699" cy="2615291"/>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8"/>
          <p:cNvPicPr preferRelativeResize="0"/>
          <p:nvPr/>
        </p:nvPicPr>
        <p:blipFill>
          <a:blip r:embed="rId3">
            <a:alphaModFix/>
          </a:blip>
          <a:stretch>
            <a:fillRect/>
          </a:stretch>
        </p:blipFill>
        <p:spPr>
          <a:xfrm>
            <a:off x="651000" y="297325"/>
            <a:ext cx="10913651" cy="6322899"/>
          </a:xfrm>
          <a:prstGeom prst="rect">
            <a:avLst/>
          </a:prstGeom>
          <a:noFill/>
          <a:ln>
            <a:noFill/>
          </a:ln>
        </p:spPr>
      </p:pic>
      <p:sp>
        <p:nvSpPr>
          <p:cNvPr id="206" name="Google Shape;206;p28"/>
          <p:cNvSpPr txBox="1"/>
          <p:nvPr/>
        </p:nvSpPr>
        <p:spPr>
          <a:xfrm>
            <a:off x="881554" y="652275"/>
            <a:ext cx="2658900" cy="1015500"/>
          </a:xfrm>
          <a:prstGeom prst="rect">
            <a:avLst/>
          </a:prstGeom>
          <a:noFill/>
          <a:ln>
            <a:noFill/>
          </a:ln>
        </p:spPr>
        <p:txBody>
          <a:bodyPr spcFirstLastPara="1" wrap="square" lIns="91425" tIns="45700" rIns="91425" bIns="45700" anchor="t" anchorCtr="0">
            <a:noAutofit/>
          </a:bodyPr>
          <a:lstStyle/>
          <a:p>
            <a:pPr marL="228600" lvl="0" indent="-228600" algn="ctr">
              <a:lnSpc>
                <a:spcPct val="90000"/>
              </a:lnSpc>
              <a:buClr>
                <a:schemeClr val="dk1"/>
              </a:buClr>
              <a:buSzPts val="6000"/>
            </a:pPr>
            <a:r>
              <a:rPr lang="en-US" sz="6000" b="1">
                <a:solidFill>
                  <a:srgbClr val="6D2077"/>
                </a:solidFill>
                <a:latin typeface="Montserrat"/>
                <a:ea typeface="Montserrat"/>
                <a:cs typeface="Montserrat"/>
                <a:sym typeface="Montserrat"/>
              </a:rPr>
              <a:t>1917</a:t>
            </a:r>
            <a:endParaRPr lang="en-US" sz="6000" dirty="0">
              <a:solidFill>
                <a:schemeClr val="dk1"/>
              </a:solidFill>
              <a:latin typeface="Impact"/>
              <a:ea typeface="Impact"/>
              <a:cs typeface="Impact"/>
              <a:sym typeface="Impac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body" idx="1"/>
          </p:nvPr>
        </p:nvSpPr>
        <p:spPr>
          <a:xfrm>
            <a:off x="4148654" y="812229"/>
            <a:ext cx="3230700" cy="6174600"/>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chemeClr val="dk1"/>
              </a:buClr>
              <a:buSzPts val="6000"/>
              <a:buFont typeface="Arial"/>
              <a:buNone/>
            </a:pPr>
            <a:r>
              <a:rPr lang="en-US" sz="3300" b="1" i="0" u="none" strike="noStrike" cap="none" dirty="0">
                <a:solidFill>
                  <a:srgbClr val="6D2077"/>
                </a:solidFill>
                <a:latin typeface="Montserrat"/>
                <a:ea typeface="Montserrat"/>
                <a:cs typeface="Montserrat"/>
                <a:sym typeface="Montserrat"/>
              </a:rPr>
              <a:t>Alice and </a:t>
            </a:r>
            <a:r>
              <a:rPr lang="en-US" sz="3300" b="1" dirty="0">
                <a:solidFill>
                  <a:srgbClr val="6D2077"/>
                </a:solidFill>
                <a:latin typeface="Montserrat"/>
                <a:ea typeface="Montserrat"/>
                <a:cs typeface="Montserrat"/>
                <a:sym typeface="Montserrat"/>
              </a:rPr>
              <a:t>168</a:t>
            </a:r>
            <a:endParaRPr sz="3300" b="1" dirty="0">
              <a:solidFill>
                <a:srgbClr val="6D2077"/>
              </a:solidFill>
              <a:latin typeface="Montserrat"/>
              <a:ea typeface="Montserrat"/>
              <a:cs typeface="Montserrat"/>
              <a:sym typeface="Montserrat"/>
            </a:endParaRPr>
          </a:p>
          <a:p>
            <a:pPr marL="228600" marR="0" lvl="0" indent="-228600" algn="ctr" rtl="0">
              <a:lnSpc>
                <a:spcPct val="90000"/>
              </a:lnSpc>
              <a:spcBef>
                <a:spcPts val="0"/>
              </a:spcBef>
              <a:spcAft>
                <a:spcPts val="0"/>
              </a:spcAft>
              <a:buClr>
                <a:schemeClr val="dk1"/>
              </a:buClr>
              <a:buSzPts val="6000"/>
              <a:buFont typeface="Arial"/>
              <a:buNone/>
            </a:pPr>
            <a:r>
              <a:rPr lang="en-US" sz="3300" b="1" i="0" u="none" strike="noStrike" cap="none" dirty="0">
                <a:solidFill>
                  <a:srgbClr val="6D2077"/>
                </a:solidFill>
                <a:latin typeface="Montserrat"/>
                <a:ea typeface="Montserrat"/>
                <a:cs typeface="Montserrat"/>
                <a:sym typeface="Montserrat"/>
              </a:rPr>
              <a:t>suffragists </a:t>
            </a:r>
            <a:r>
              <a:rPr lang="en-US" sz="3300" b="1" dirty="0">
                <a:solidFill>
                  <a:srgbClr val="6D2077"/>
                </a:solidFill>
                <a:latin typeface="Montserrat"/>
                <a:ea typeface="Montserrat"/>
                <a:cs typeface="Montserrat"/>
                <a:sym typeface="Montserrat"/>
              </a:rPr>
              <a:t>were arrested and</a:t>
            </a:r>
            <a:r>
              <a:rPr lang="en-US" sz="3300" b="1" i="0" u="none" strike="noStrike" cap="none" dirty="0">
                <a:solidFill>
                  <a:srgbClr val="6D2077"/>
                </a:solidFill>
                <a:latin typeface="Montserrat"/>
                <a:ea typeface="Montserrat"/>
                <a:cs typeface="Montserrat"/>
                <a:sym typeface="Montserrat"/>
              </a:rPr>
              <a:t> went to</a:t>
            </a:r>
            <a:r>
              <a:rPr lang="en-US" sz="3300" b="1" dirty="0">
                <a:solidFill>
                  <a:srgbClr val="6D2077"/>
                </a:solidFill>
                <a:latin typeface="Montserrat"/>
                <a:ea typeface="Montserrat"/>
                <a:cs typeface="Montserrat"/>
                <a:sym typeface="Montserrat"/>
              </a:rPr>
              <a:t> </a:t>
            </a:r>
            <a:r>
              <a:rPr lang="en-US" sz="3300" b="1" i="0" u="none" strike="noStrike" cap="none" dirty="0">
                <a:solidFill>
                  <a:srgbClr val="6D2077"/>
                </a:solidFill>
                <a:latin typeface="Montserrat"/>
                <a:ea typeface="Montserrat"/>
                <a:cs typeface="Montserrat"/>
                <a:sym typeface="Montserrat"/>
              </a:rPr>
              <a:t>jail.</a:t>
            </a:r>
            <a:endParaRPr sz="3300" b="1" i="0" u="none" strike="noStrike" cap="none" dirty="0">
              <a:solidFill>
                <a:srgbClr val="6D2077"/>
              </a:solidFill>
              <a:latin typeface="Montserrat"/>
              <a:ea typeface="Montserrat"/>
              <a:cs typeface="Montserrat"/>
              <a:sym typeface="Montserrat"/>
            </a:endParaRPr>
          </a:p>
          <a:p>
            <a:pPr marL="0" marR="0" lvl="0" indent="0" algn="ctr" rtl="0">
              <a:lnSpc>
                <a:spcPct val="90000"/>
              </a:lnSpc>
              <a:spcBef>
                <a:spcPts val="0"/>
              </a:spcBef>
              <a:spcAft>
                <a:spcPts val="0"/>
              </a:spcAft>
              <a:buClr>
                <a:schemeClr val="dk1"/>
              </a:buClr>
              <a:buSzPts val="6000"/>
              <a:buFont typeface="Arial"/>
              <a:buNone/>
            </a:pPr>
            <a:endParaRPr sz="3300" b="1" dirty="0">
              <a:solidFill>
                <a:srgbClr val="6D2077"/>
              </a:solidFill>
              <a:latin typeface="Montserrat"/>
              <a:ea typeface="Montserrat"/>
              <a:cs typeface="Montserrat"/>
              <a:sym typeface="Montserrat"/>
            </a:endParaRPr>
          </a:p>
          <a:p>
            <a:pPr marL="0" marR="0" lvl="0" indent="0" algn="ctr" rtl="0">
              <a:lnSpc>
                <a:spcPct val="90000"/>
              </a:lnSpc>
              <a:spcBef>
                <a:spcPts val="0"/>
              </a:spcBef>
              <a:spcAft>
                <a:spcPts val="0"/>
              </a:spcAft>
              <a:buClr>
                <a:schemeClr val="dk1"/>
              </a:buClr>
              <a:buSzPts val="6000"/>
              <a:buFont typeface="Arial"/>
              <a:buNone/>
            </a:pPr>
            <a:r>
              <a:rPr lang="en-US" sz="3300" b="1" dirty="0">
                <a:solidFill>
                  <a:srgbClr val="6D2077"/>
                </a:solidFill>
                <a:latin typeface="Montserrat"/>
                <a:ea typeface="Montserrat"/>
                <a:cs typeface="Montserrat"/>
                <a:sym typeface="Montserrat"/>
              </a:rPr>
              <a:t>In jail, they conducted </a:t>
            </a:r>
            <a:endParaRPr sz="3300" b="1" dirty="0">
              <a:solidFill>
                <a:srgbClr val="6D2077"/>
              </a:solidFill>
              <a:latin typeface="Montserrat"/>
              <a:ea typeface="Montserrat"/>
              <a:cs typeface="Montserrat"/>
              <a:sym typeface="Montserrat"/>
            </a:endParaRPr>
          </a:p>
          <a:p>
            <a:pPr marL="0" marR="0" lvl="0" indent="0" algn="ctr" rtl="0">
              <a:lnSpc>
                <a:spcPct val="90000"/>
              </a:lnSpc>
              <a:spcBef>
                <a:spcPts val="0"/>
              </a:spcBef>
              <a:spcAft>
                <a:spcPts val="0"/>
              </a:spcAft>
              <a:buClr>
                <a:schemeClr val="dk1"/>
              </a:buClr>
              <a:buSzPts val="6000"/>
              <a:buFont typeface="Arial"/>
              <a:buNone/>
            </a:pPr>
            <a:r>
              <a:rPr lang="en-US" sz="3300" b="1" dirty="0">
                <a:solidFill>
                  <a:srgbClr val="6D2077"/>
                </a:solidFill>
                <a:latin typeface="Montserrat"/>
                <a:ea typeface="Montserrat"/>
                <a:cs typeface="Montserrat"/>
                <a:sym typeface="Montserrat"/>
              </a:rPr>
              <a:t>a hunger strike </a:t>
            </a:r>
            <a:endParaRPr sz="3300" b="1" dirty="0">
              <a:solidFill>
                <a:srgbClr val="6D2077"/>
              </a:solidFill>
              <a:latin typeface="Montserrat"/>
              <a:ea typeface="Montserrat"/>
              <a:cs typeface="Montserrat"/>
              <a:sym typeface="Montserrat"/>
            </a:endParaRPr>
          </a:p>
          <a:p>
            <a:pPr marL="0" marR="0" lvl="0" indent="0" algn="ctr" rtl="0">
              <a:lnSpc>
                <a:spcPct val="90000"/>
              </a:lnSpc>
              <a:spcBef>
                <a:spcPts val="0"/>
              </a:spcBef>
              <a:spcAft>
                <a:spcPts val="0"/>
              </a:spcAft>
              <a:buClr>
                <a:schemeClr val="dk1"/>
              </a:buClr>
              <a:buSzPts val="6000"/>
              <a:buFont typeface="Arial"/>
              <a:buNone/>
            </a:pPr>
            <a:r>
              <a:rPr lang="en-US" sz="3300" b="1" dirty="0">
                <a:solidFill>
                  <a:srgbClr val="6D2077"/>
                </a:solidFill>
                <a:latin typeface="Montserrat"/>
                <a:ea typeface="Montserrat"/>
                <a:cs typeface="Montserrat"/>
                <a:sym typeface="Montserrat"/>
              </a:rPr>
              <a:t>and were </a:t>
            </a:r>
            <a:endParaRPr sz="3300" b="1" dirty="0">
              <a:solidFill>
                <a:srgbClr val="6D2077"/>
              </a:solidFill>
              <a:latin typeface="Montserrat"/>
              <a:ea typeface="Montserrat"/>
              <a:cs typeface="Montserrat"/>
              <a:sym typeface="Montserrat"/>
            </a:endParaRPr>
          </a:p>
          <a:p>
            <a:pPr marL="0" marR="0" lvl="0" indent="0" algn="ctr" rtl="0">
              <a:lnSpc>
                <a:spcPct val="90000"/>
              </a:lnSpc>
              <a:spcBef>
                <a:spcPts val="0"/>
              </a:spcBef>
              <a:spcAft>
                <a:spcPts val="0"/>
              </a:spcAft>
              <a:buClr>
                <a:schemeClr val="dk1"/>
              </a:buClr>
              <a:buSzPts val="6000"/>
              <a:buFont typeface="Arial"/>
              <a:buNone/>
            </a:pPr>
            <a:r>
              <a:rPr lang="en-US" sz="3300" b="1" dirty="0">
                <a:solidFill>
                  <a:srgbClr val="6D2077"/>
                </a:solidFill>
                <a:latin typeface="Montserrat"/>
                <a:ea typeface="Montserrat"/>
                <a:cs typeface="Montserrat"/>
                <a:sym typeface="Montserrat"/>
              </a:rPr>
              <a:t>force fed.</a:t>
            </a:r>
            <a:endParaRPr sz="3300" b="1" dirty="0">
              <a:solidFill>
                <a:srgbClr val="6D2077"/>
              </a:solidFill>
              <a:latin typeface="Montserrat"/>
              <a:ea typeface="Montserrat"/>
              <a:cs typeface="Montserrat"/>
              <a:sym typeface="Montserrat"/>
            </a:endParaRPr>
          </a:p>
        </p:txBody>
      </p:sp>
      <p:pic>
        <p:nvPicPr>
          <p:cNvPr id="212" name="Google Shape;212;p29"/>
          <p:cNvPicPr preferRelativeResize="0"/>
          <p:nvPr/>
        </p:nvPicPr>
        <p:blipFill>
          <a:blip r:embed="rId3">
            <a:alphaModFix/>
          </a:blip>
          <a:stretch>
            <a:fillRect/>
          </a:stretch>
        </p:blipFill>
        <p:spPr>
          <a:xfrm>
            <a:off x="7488875" y="228600"/>
            <a:ext cx="4419636" cy="6331975"/>
          </a:xfrm>
          <a:prstGeom prst="rect">
            <a:avLst/>
          </a:prstGeom>
          <a:noFill/>
          <a:ln>
            <a:noFill/>
          </a:ln>
        </p:spPr>
      </p:pic>
      <p:pic>
        <p:nvPicPr>
          <p:cNvPr id="213" name="Google Shape;213;p29"/>
          <p:cNvPicPr preferRelativeResize="0"/>
          <p:nvPr/>
        </p:nvPicPr>
        <p:blipFill rotWithShape="1">
          <a:blip r:embed="rId4">
            <a:alphaModFix/>
          </a:blip>
          <a:srcRect l="9215" t="8544" r="8132" b="3186"/>
          <a:stretch/>
        </p:blipFill>
        <p:spPr>
          <a:xfrm>
            <a:off x="383375" y="819063"/>
            <a:ext cx="3600300" cy="5303450"/>
          </a:xfrm>
          <a:prstGeom prst="rect">
            <a:avLst/>
          </a:prstGeom>
          <a:noFill/>
          <a:ln w="114300" cap="flat" cmpd="sng">
            <a:solidFill>
              <a:srgbClr val="F1C4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p:nvPr/>
        </p:nvSpPr>
        <p:spPr>
          <a:xfrm>
            <a:off x="4787450" y="-52200"/>
            <a:ext cx="7404600" cy="6910200"/>
          </a:xfrm>
          <a:prstGeom prst="rect">
            <a:avLst/>
          </a:prstGeom>
          <a:solidFill>
            <a:srgbClr val="6D2077"/>
          </a:solidFill>
          <a:ln w="9525" cap="flat" cmpd="sng">
            <a:solidFill>
              <a:srgbClr val="6D207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0"/>
          <p:cNvSpPr txBox="1"/>
          <p:nvPr/>
        </p:nvSpPr>
        <p:spPr>
          <a:xfrm>
            <a:off x="178975" y="5951450"/>
            <a:ext cx="4391700" cy="76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6000"/>
              <a:buFont typeface="Arial"/>
              <a:buNone/>
            </a:pPr>
            <a:r>
              <a:rPr lang="en-US" sz="3600" b="1">
                <a:solidFill>
                  <a:srgbClr val="6D2077"/>
                </a:solidFill>
                <a:latin typeface="Montserrat"/>
                <a:ea typeface="Montserrat"/>
                <a:cs typeface="Montserrat"/>
                <a:sym typeface="Montserrat"/>
              </a:rPr>
              <a:t>August 1920</a:t>
            </a:r>
            <a:endParaRPr sz="3600" b="1">
              <a:solidFill>
                <a:srgbClr val="6D2077"/>
              </a:solidFill>
              <a:latin typeface="Montserrat"/>
              <a:ea typeface="Montserrat"/>
              <a:cs typeface="Montserrat"/>
              <a:sym typeface="Montserrat"/>
            </a:endParaRPr>
          </a:p>
        </p:txBody>
      </p:sp>
      <p:pic>
        <p:nvPicPr>
          <p:cNvPr id="220" name="Google Shape;220;p30"/>
          <p:cNvPicPr preferRelativeResize="0"/>
          <p:nvPr/>
        </p:nvPicPr>
        <p:blipFill>
          <a:blip r:embed="rId3">
            <a:alphaModFix/>
          </a:blip>
          <a:stretch>
            <a:fillRect/>
          </a:stretch>
        </p:blipFill>
        <p:spPr>
          <a:xfrm>
            <a:off x="453062" y="283625"/>
            <a:ext cx="3995926" cy="5567924"/>
          </a:xfrm>
          <a:prstGeom prst="rect">
            <a:avLst/>
          </a:prstGeom>
          <a:noFill/>
          <a:ln>
            <a:noFill/>
          </a:ln>
        </p:spPr>
      </p:pic>
      <p:sp>
        <p:nvSpPr>
          <p:cNvPr id="221" name="Google Shape;221;p30"/>
          <p:cNvSpPr txBox="1"/>
          <p:nvPr/>
        </p:nvSpPr>
        <p:spPr>
          <a:xfrm>
            <a:off x="4787425" y="55025"/>
            <a:ext cx="7404600" cy="76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rgbClr val="F1C400"/>
                </a:solidFill>
                <a:latin typeface="Montserrat"/>
                <a:ea typeface="Montserrat"/>
                <a:cs typeface="Montserrat"/>
                <a:sym typeface="Montserrat"/>
              </a:rPr>
              <a:t>States that ratified the 19th Amendment:</a:t>
            </a:r>
            <a:endParaRPr sz="2400" b="1">
              <a:solidFill>
                <a:srgbClr val="F1C400"/>
              </a:solidFill>
              <a:latin typeface="Montserrat"/>
              <a:ea typeface="Montserrat"/>
              <a:cs typeface="Montserrat"/>
              <a:sym typeface="Montserrat"/>
            </a:endParaRPr>
          </a:p>
          <a:p>
            <a:pPr marL="0" lvl="0" indent="0" algn="l" rtl="0">
              <a:spcBef>
                <a:spcPts val="0"/>
              </a:spcBef>
              <a:spcAft>
                <a:spcPts val="0"/>
              </a:spcAft>
              <a:buNone/>
            </a:pPr>
            <a:endParaRPr sz="2400" b="1">
              <a:solidFill>
                <a:srgbClr val="FFFFFF"/>
              </a:solidFill>
              <a:latin typeface="Montserrat"/>
              <a:ea typeface="Montserrat"/>
              <a:cs typeface="Montserrat"/>
              <a:sym typeface="Montserrat"/>
            </a:endParaRPr>
          </a:p>
          <a:p>
            <a:pPr marL="0" lvl="0" indent="0" algn="l" rtl="0">
              <a:spcBef>
                <a:spcPts val="0"/>
              </a:spcBef>
              <a:spcAft>
                <a:spcPts val="0"/>
              </a:spcAft>
              <a:buNone/>
            </a:pPr>
            <a:endParaRPr b="1">
              <a:solidFill>
                <a:srgbClr val="FFFFFF"/>
              </a:solidFill>
              <a:latin typeface="Montserrat"/>
              <a:ea typeface="Montserrat"/>
              <a:cs typeface="Montserrat"/>
              <a:sym typeface="Montserrat"/>
            </a:endParaRPr>
          </a:p>
        </p:txBody>
      </p:sp>
      <p:sp>
        <p:nvSpPr>
          <p:cNvPr id="222" name="Google Shape;222;p30"/>
          <p:cNvSpPr txBox="1"/>
          <p:nvPr/>
        </p:nvSpPr>
        <p:spPr>
          <a:xfrm>
            <a:off x="5181850" y="943750"/>
            <a:ext cx="1946100" cy="55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latin typeface="Calibri"/>
              <a:ea typeface="Calibri"/>
              <a:cs typeface="Calibri"/>
              <a:sym typeface="Calibri"/>
            </a:endParaRPr>
          </a:p>
        </p:txBody>
      </p:sp>
      <p:sp>
        <p:nvSpPr>
          <p:cNvPr id="223" name="Google Shape;223;p30"/>
          <p:cNvSpPr txBox="1"/>
          <p:nvPr/>
        </p:nvSpPr>
        <p:spPr>
          <a:xfrm>
            <a:off x="5258050" y="596150"/>
            <a:ext cx="1946100" cy="6109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b="1">
                <a:solidFill>
                  <a:srgbClr val="FFFFFF"/>
                </a:solidFill>
                <a:latin typeface="Montserrat"/>
                <a:ea typeface="Montserrat"/>
                <a:cs typeface="Montserrat"/>
                <a:sym typeface="Montserrat"/>
              </a:rPr>
              <a:t>1919: </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Illinois</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Wisconsin                                                                         Michigan                                                     Kansas</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Ohio                                         New York                      Pennsylvania 	</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Massachusetts   </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Texas                                            Iowa                                                              Missouri                                                        Arkansas                                                       Montana                                                      Nebraska                                                      Minnesota                                     New Hampshire</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Utah</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California</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Maine</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North Dakota</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South Dakota</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Colorado</a:t>
            </a:r>
            <a:endParaRPr b="1">
              <a:solidFill>
                <a:srgbClr val="FFFFFF"/>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endParaRPr b="1">
              <a:solidFill>
                <a:srgbClr val="FFFFFF"/>
              </a:solidFill>
              <a:latin typeface="Montserrat"/>
              <a:ea typeface="Montserrat"/>
              <a:cs typeface="Montserrat"/>
              <a:sym typeface="Montserrat"/>
            </a:endParaRPr>
          </a:p>
        </p:txBody>
      </p:sp>
      <p:sp>
        <p:nvSpPr>
          <p:cNvPr id="224" name="Google Shape;224;p30"/>
          <p:cNvSpPr txBox="1"/>
          <p:nvPr/>
        </p:nvSpPr>
        <p:spPr>
          <a:xfrm>
            <a:off x="7391650" y="596150"/>
            <a:ext cx="1946100" cy="6109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b="1" dirty="0">
                <a:solidFill>
                  <a:srgbClr val="FFFFFF"/>
                </a:solidFill>
                <a:latin typeface="Montserrat"/>
                <a:ea typeface="Montserrat"/>
                <a:cs typeface="Montserrat"/>
                <a:sym typeface="Montserrat"/>
              </a:rPr>
              <a:t>1920: </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Connecticut</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Kentucky</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Rhode Island</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Oregon</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Indiana</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Wyoming</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Nevada</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New Jersey</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Idaho</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Arizona</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New Mexico</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Oklahoma</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West Virginia</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Washington</a:t>
            </a:r>
            <a:endParaRPr b="1" dirty="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dirty="0">
                <a:solidFill>
                  <a:srgbClr val="FFFFFF"/>
                </a:solidFill>
                <a:latin typeface="Montserrat"/>
                <a:ea typeface="Montserrat"/>
                <a:cs typeface="Montserrat"/>
                <a:sym typeface="Montserrat"/>
              </a:rPr>
              <a:t>Tennessee</a:t>
            </a:r>
            <a:r>
              <a:rPr lang="en-US" b="1" dirty="0">
                <a:solidFill>
                  <a:srgbClr val="F1C400"/>
                </a:solidFill>
                <a:latin typeface="Montserrat"/>
                <a:ea typeface="Montserrat"/>
                <a:cs typeface="Montserrat"/>
                <a:sym typeface="Montserrat"/>
              </a:rPr>
              <a:t>*</a:t>
            </a:r>
            <a:endParaRPr b="1" dirty="0">
              <a:solidFill>
                <a:srgbClr val="F1C400"/>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endParaRPr b="1" dirty="0">
              <a:solidFill>
                <a:srgbClr val="FFFFFF"/>
              </a:solidFill>
              <a:latin typeface="Montserrat"/>
              <a:ea typeface="Montserrat"/>
              <a:cs typeface="Montserrat"/>
              <a:sym typeface="Montserrat"/>
            </a:endParaRPr>
          </a:p>
        </p:txBody>
      </p:sp>
      <p:sp>
        <p:nvSpPr>
          <p:cNvPr id="225" name="Google Shape;225;p30"/>
          <p:cNvSpPr txBox="1"/>
          <p:nvPr/>
        </p:nvSpPr>
        <p:spPr>
          <a:xfrm>
            <a:off x="9449050" y="672350"/>
            <a:ext cx="2438100" cy="6109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b="1">
                <a:solidFill>
                  <a:srgbClr val="FFFFFF"/>
                </a:solidFill>
                <a:latin typeface="Montserrat"/>
                <a:ea typeface="Montserrat"/>
                <a:cs typeface="Montserrat"/>
                <a:sym typeface="Montserrat"/>
              </a:rPr>
              <a:t>1921 &amp; After: </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Vermont (1921)</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Delaware (1923)</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Maryland (1941)</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Virginia (1952)</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Alabama (1953)</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Florida (1969)</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South Carolina (1969)</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Georgia (1970)</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Louisiana (1970)</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North Carolina (1971)</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b="1">
                <a:solidFill>
                  <a:srgbClr val="FFFFFF"/>
                </a:solidFill>
                <a:latin typeface="Montserrat"/>
                <a:ea typeface="Montserrat"/>
                <a:cs typeface="Montserrat"/>
                <a:sym typeface="Montserrat"/>
              </a:rPr>
              <a:t>Mississippi (1984)</a:t>
            </a:r>
            <a:endParaRPr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endParaRPr b="1">
              <a:solidFill>
                <a:srgbClr val="FFFFFF"/>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endParaRPr b="1">
              <a:solidFill>
                <a:srgbClr val="FFFFFF"/>
              </a:solidFill>
              <a:latin typeface="Montserrat"/>
              <a:ea typeface="Montserrat"/>
              <a:cs typeface="Montserrat"/>
              <a:sym typeface="Montserrat"/>
            </a:endParaRPr>
          </a:p>
        </p:txBody>
      </p:sp>
      <p:sp>
        <p:nvSpPr>
          <p:cNvPr id="226" name="Google Shape;226;p30"/>
          <p:cNvSpPr txBox="1"/>
          <p:nvPr/>
        </p:nvSpPr>
        <p:spPr>
          <a:xfrm>
            <a:off x="7749575" y="5297875"/>
            <a:ext cx="3996000" cy="13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F1C400"/>
                </a:solidFill>
                <a:latin typeface="Montserrat" panose="020B0604020202020204" charset="0"/>
                <a:ea typeface="Calibri"/>
                <a:cs typeface="Calibri"/>
                <a:sym typeface="Calibri"/>
              </a:rPr>
              <a:t>*   The 19th Amendment needed a total of 36 states to ratify it to the United States Constitution. Tennessee became  the 36th state  in August of 1920.</a:t>
            </a:r>
            <a:endParaRPr b="1" dirty="0">
              <a:solidFill>
                <a:srgbClr val="F1C400"/>
              </a:solidFill>
              <a:latin typeface="Montserrat" panose="020B0604020202020204" charset="0"/>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1"/>
          <p:cNvSpPr txBox="1">
            <a:spLocks noGrp="1"/>
          </p:cNvSpPr>
          <p:nvPr>
            <p:ph type="body" idx="1"/>
          </p:nvPr>
        </p:nvSpPr>
        <p:spPr>
          <a:xfrm>
            <a:off x="8184550" y="1259125"/>
            <a:ext cx="3757200" cy="5316600"/>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chemeClr val="dk1"/>
              </a:buClr>
              <a:buSzPts val="6000"/>
              <a:buFont typeface="Arial"/>
              <a:buNone/>
            </a:pPr>
            <a:r>
              <a:rPr lang="en-US" sz="3600" b="1" i="0" u="none" strike="noStrike" cap="none">
                <a:solidFill>
                  <a:srgbClr val="6D2077"/>
                </a:solidFill>
                <a:latin typeface="Montserrat"/>
                <a:ea typeface="Montserrat"/>
                <a:cs typeface="Montserrat"/>
                <a:sym typeface="Montserrat"/>
              </a:rPr>
              <a:t>Alice persevered</a:t>
            </a:r>
            <a:r>
              <a:rPr lang="en-US" sz="3600" b="1">
                <a:solidFill>
                  <a:srgbClr val="6D2077"/>
                </a:solidFill>
                <a:latin typeface="Montserrat"/>
                <a:ea typeface="Montserrat"/>
                <a:cs typeface="Montserrat"/>
                <a:sym typeface="Montserrat"/>
              </a:rPr>
              <a:t>. </a:t>
            </a:r>
            <a:endParaRPr sz="3600" b="1">
              <a:solidFill>
                <a:srgbClr val="6D2077"/>
              </a:solidFill>
              <a:latin typeface="Montserrat"/>
              <a:ea typeface="Montserrat"/>
              <a:cs typeface="Montserrat"/>
              <a:sym typeface="Montserrat"/>
            </a:endParaRPr>
          </a:p>
          <a:p>
            <a:pPr marL="228600" marR="0" lvl="0" indent="-228600" algn="ctr" rtl="0">
              <a:lnSpc>
                <a:spcPct val="90000"/>
              </a:lnSpc>
              <a:spcBef>
                <a:spcPts val="0"/>
              </a:spcBef>
              <a:spcAft>
                <a:spcPts val="0"/>
              </a:spcAft>
              <a:buClr>
                <a:schemeClr val="dk1"/>
              </a:buClr>
              <a:buSzPts val="6000"/>
              <a:buFont typeface="Arial"/>
              <a:buNone/>
            </a:pPr>
            <a:endParaRPr sz="3600" b="1">
              <a:solidFill>
                <a:srgbClr val="6D2077"/>
              </a:solidFill>
              <a:latin typeface="Montserrat"/>
              <a:ea typeface="Montserrat"/>
              <a:cs typeface="Montserrat"/>
              <a:sym typeface="Montserrat"/>
            </a:endParaRPr>
          </a:p>
          <a:p>
            <a:pPr marL="228600" marR="0" lvl="0" indent="-228600" algn="ctr" rtl="0">
              <a:lnSpc>
                <a:spcPct val="90000"/>
              </a:lnSpc>
              <a:spcBef>
                <a:spcPts val="0"/>
              </a:spcBef>
              <a:spcAft>
                <a:spcPts val="0"/>
              </a:spcAft>
              <a:buClr>
                <a:schemeClr val="dk1"/>
              </a:buClr>
              <a:buSzPts val="6000"/>
              <a:buFont typeface="Arial"/>
              <a:buNone/>
            </a:pPr>
            <a:r>
              <a:rPr lang="en-US" sz="3600" b="1">
                <a:solidFill>
                  <a:srgbClr val="6D2077"/>
                </a:solidFill>
                <a:latin typeface="Montserrat"/>
                <a:ea typeface="Montserrat"/>
                <a:cs typeface="Montserrat"/>
                <a:sym typeface="Montserrat"/>
              </a:rPr>
              <a:t>S</a:t>
            </a:r>
            <a:r>
              <a:rPr lang="en-US" sz="3600" b="1" i="0" u="none" strike="noStrike" cap="none">
                <a:solidFill>
                  <a:srgbClr val="6D2077"/>
                </a:solidFill>
                <a:latin typeface="Montserrat"/>
                <a:ea typeface="Montserrat"/>
                <a:cs typeface="Montserrat"/>
                <a:sym typeface="Montserrat"/>
              </a:rPr>
              <a:t>he did </a:t>
            </a:r>
            <a:endParaRPr sz="3600" b="1" i="0" u="none" strike="noStrike" cap="none">
              <a:solidFill>
                <a:srgbClr val="6D2077"/>
              </a:solidFill>
              <a:latin typeface="Montserrat"/>
              <a:ea typeface="Montserrat"/>
              <a:cs typeface="Montserrat"/>
              <a:sym typeface="Montserrat"/>
            </a:endParaRPr>
          </a:p>
          <a:p>
            <a:pPr marL="228600" marR="0" lvl="0" indent="-228600" algn="ctr" rtl="0">
              <a:lnSpc>
                <a:spcPct val="90000"/>
              </a:lnSpc>
              <a:spcBef>
                <a:spcPts val="0"/>
              </a:spcBef>
              <a:spcAft>
                <a:spcPts val="0"/>
              </a:spcAft>
              <a:buClr>
                <a:schemeClr val="dk1"/>
              </a:buClr>
              <a:buSzPts val="6000"/>
              <a:buFont typeface="Arial"/>
              <a:buNone/>
            </a:pPr>
            <a:r>
              <a:rPr lang="en-US" sz="3600" b="1" i="0" u="none" strike="noStrike" cap="none">
                <a:solidFill>
                  <a:srgbClr val="6D2077"/>
                </a:solidFill>
                <a:latin typeface="Montserrat"/>
                <a:ea typeface="Montserrat"/>
                <a:cs typeface="Montserrat"/>
                <a:sym typeface="Montserrat"/>
              </a:rPr>
              <a:t>not stop </a:t>
            </a:r>
            <a:r>
              <a:rPr lang="en-US" sz="3600" b="1">
                <a:solidFill>
                  <a:srgbClr val="6D2077"/>
                </a:solidFill>
                <a:latin typeface="Montserrat"/>
                <a:ea typeface="Montserrat"/>
                <a:cs typeface="Montserrat"/>
                <a:sym typeface="Montserrat"/>
              </a:rPr>
              <a:t>working toward equality.</a:t>
            </a:r>
            <a:endParaRPr sz="3600" b="1" i="0" u="none" strike="noStrike" cap="none">
              <a:solidFill>
                <a:srgbClr val="6D2077"/>
              </a:solidFill>
              <a:latin typeface="Montserrat"/>
              <a:ea typeface="Montserrat"/>
              <a:cs typeface="Montserrat"/>
              <a:sym typeface="Montserrat"/>
            </a:endParaRPr>
          </a:p>
        </p:txBody>
      </p:sp>
      <p:pic>
        <p:nvPicPr>
          <p:cNvPr id="232" name="Google Shape;232;p31"/>
          <p:cNvPicPr preferRelativeResize="0"/>
          <p:nvPr/>
        </p:nvPicPr>
        <p:blipFill>
          <a:blip r:embed="rId3">
            <a:alphaModFix/>
          </a:blip>
          <a:stretch>
            <a:fillRect/>
          </a:stretch>
        </p:blipFill>
        <p:spPr>
          <a:xfrm>
            <a:off x="152400" y="152400"/>
            <a:ext cx="7881049" cy="657172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 name="TextBox 1"/>
          <p:cNvSpPr txBox="1"/>
          <p:nvPr/>
        </p:nvSpPr>
        <p:spPr>
          <a:xfrm>
            <a:off x="8867663" y="4163399"/>
            <a:ext cx="3333309" cy="2123658"/>
          </a:xfrm>
          <a:prstGeom prst="rect">
            <a:avLst/>
          </a:prstGeom>
          <a:noFill/>
        </p:spPr>
        <p:txBody>
          <a:bodyPr wrap="square" rtlCol="0">
            <a:spAutoFit/>
          </a:bodyPr>
          <a:lstStyle/>
          <a:p>
            <a:r>
              <a:rPr lang="en-US" sz="4400" b="1" dirty="0" smtClean="0">
                <a:solidFill>
                  <a:srgbClr val="6D2077"/>
                </a:solidFill>
                <a:latin typeface="Montserrat" panose="020B0604020202020204" charset="0"/>
              </a:rPr>
              <a:t>Alice in Her Later Years</a:t>
            </a:r>
            <a:endParaRPr lang="en-US" sz="4400" b="1" dirty="0">
              <a:solidFill>
                <a:srgbClr val="6D2077"/>
              </a:solidFill>
              <a:latin typeface="Montserrat" panose="020B0604020202020204" charset="0"/>
            </a:endParaRPr>
          </a:p>
        </p:txBody>
      </p:sp>
      <p:pic>
        <p:nvPicPr>
          <p:cNvPr id="4" name="Picture 1" descr="M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902" y="564586"/>
            <a:ext cx="7807385" cy="5759546"/>
          </a:xfrm>
          <a:prstGeom prst="rect">
            <a:avLst/>
          </a:prstGeom>
          <a:solidFill>
            <a:srgbClr val="FFFFFF">
              <a:shade val="85000"/>
            </a:srgbClr>
          </a:solidFill>
          <a:ln w="88900" cap="sq">
            <a:solidFill>
              <a:srgbClr val="F1C4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chemeClr val="bg1">
                    <a:lumMod val="50000"/>
                  </a:schemeClr>
                </a:solidFill>
                <a:latin typeface="Montserrat"/>
                <a:ea typeface="Montserrat"/>
                <a:cs typeface="Montserrat"/>
                <a:sym typeface="Montserrat"/>
              </a:rPr>
              <a:t>Provided by:</a:t>
            </a:r>
            <a:endParaRPr dirty="0">
              <a:solidFill>
                <a:schemeClr val="bg1">
                  <a:lumMod val="50000"/>
                </a:schemeClr>
              </a:solidFill>
              <a:latin typeface="Montserrat"/>
              <a:ea typeface="Montserrat"/>
              <a:cs typeface="Montserrat"/>
              <a:sym typeface="Montserrat"/>
            </a:endParaRPr>
          </a:p>
        </p:txBody>
      </p:sp>
      <p:pic>
        <p:nvPicPr>
          <p:cNvPr id="98" name="Google Shape;98;p14"/>
          <p:cNvPicPr preferRelativeResize="0"/>
          <p:nvPr/>
        </p:nvPicPr>
        <p:blipFill>
          <a:blip r:embed="rId3">
            <a:alphaModFix/>
          </a:blip>
          <a:stretch>
            <a:fillRect/>
          </a:stretch>
        </p:blipFill>
        <p:spPr>
          <a:xfrm>
            <a:off x="1391988" y="2095075"/>
            <a:ext cx="9408020" cy="3776023"/>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3"/>
          <p:cNvSpPr/>
          <p:nvPr/>
        </p:nvSpPr>
        <p:spPr>
          <a:xfrm>
            <a:off x="5943100" y="3943125"/>
            <a:ext cx="5784000" cy="2328300"/>
          </a:xfrm>
          <a:prstGeom prst="wedgeRoundRectCallout">
            <a:avLst>
              <a:gd name="adj1" fmla="val -20833"/>
              <a:gd name="adj2" fmla="val 62500"/>
              <a:gd name="adj3" fmla="val 0"/>
            </a:avLst>
          </a:prstGeom>
          <a:solidFill>
            <a:srgbClr val="FFFFFF"/>
          </a:solidFill>
          <a:ln w="38100" cap="flat" cmpd="sng">
            <a:solidFill>
              <a:srgbClr val="6D207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3"/>
          <p:cNvSpPr/>
          <p:nvPr/>
        </p:nvSpPr>
        <p:spPr>
          <a:xfrm>
            <a:off x="5943100" y="189250"/>
            <a:ext cx="5967300" cy="3155400"/>
          </a:xfrm>
          <a:prstGeom prst="wedgeEllipseCallout">
            <a:avLst>
              <a:gd name="adj1" fmla="val -20833"/>
              <a:gd name="adj2" fmla="val 62500"/>
            </a:avLst>
          </a:prstGeom>
          <a:solidFill>
            <a:srgbClr val="6D207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3"/>
          <p:cNvSpPr/>
          <p:nvPr/>
        </p:nvSpPr>
        <p:spPr>
          <a:xfrm>
            <a:off x="291450" y="297450"/>
            <a:ext cx="5089800" cy="5678400"/>
          </a:xfrm>
          <a:prstGeom prst="wedgeRectCallout">
            <a:avLst>
              <a:gd name="adj1" fmla="val -20833"/>
              <a:gd name="adj2" fmla="val 62500"/>
            </a:avLst>
          </a:prstGeom>
          <a:solidFill>
            <a:srgbClr val="F1C4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3"/>
          <p:cNvSpPr txBox="1"/>
          <p:nvPr/>
        </p:nvSpPr>
        <p:spPr>
          <a:xfrm>
            <a:off x="394950" y="512275"/>
            <a:ext cx="4821000" cy="5271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3000" b="1">
                <a:solidFill>
                  <a:srgbClr val="FFFFFF"/>
                </a:solidFill>
                <a:latin typeface="Montserrat"/>
                <a:ea typeface="Montserrat"/>
                <a:cs typeface="Montserrat"/>
                <a:sym typeface="Montserrat"/>
              </a:rPr>
              <a:t>“I never doubted </a:t>
            </a:r>
            <a:endParaRPr sz="3000"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US" sz="3000" b="1">
                <a:solidFill>
                  <a:srgbClr val="FFFFFF"/>
                </a:solidFill>
                <a:latin typeface="Montserrat"/>
                <a:ea typeface="Montserrat"/>
                <a:cs typeface="Montserrat"/>
                <a:sym typeface="Montserrat"/>
              </a:rPr>
              <a:t>that equal rights was </a:t>
            </a:r>
            <a:endParaRPr sz="3000"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US" sz="3000" b="1">
                <a:solidFill>
                  <a:srgbClr val="FFFFFF"/>
                </a:solidFill>
                <a:latin typeface="Montserrat"/>
                <a:ea typeface="Montserrat"/>
                <a:cs typeface="Montserrat"/>
                <a:sym typeface="Montserrat"/>
              </a:rPr>
              <a:t>the right direction. Most reforms, most problems, are complicated. But to </a:t>
            </a:r>
            <a:endParaRPr sz="3000"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US" sz="3000" b="1">
                <a:solidFill>
                  <a:srgbClr val="FFFFFF"/>
                </a:solidFill>
                <a:latin typeface="Montserrat"/>
                <a:ea typeface="Montserrat"/>
                <a:cs typeface="Montserrat"/>
                <a:sym typeface="Montserrat"/>
              </a:rPr>
              <a:t>me there is nothing complicated about </a:t>
            </a:r>
            <a:endParaRPr sz="3000" b="1">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US" sz="3000" b="1">
                <a:solidFill>
                  <a:srgbClr val="6D2077"/>
                </a:solidFill>
                <a:latin typeface="Montserrat"/>
                <a:ea typeface="Montserrat"/>
                <a:cs typeface="Montserrat"/>
                <a:sym typeface="Montserrat"/>
              </a:rPr>
              <a:t>ordinary equality</a:t>
            </a:r>
            <a:r>
              <a:rPr lang="en-US" sz="3000" b="1">
                <a:solidFill>
                  <a:srgbClr val="FFFFFF"/>
                </a:solidFill>
                <a:latin typeface="Montserrat"/>
                <a:ea typeface="Montserrat"/>
                <a:cs typeface="Montserrat"/>
                <a:sym typeface="Montserrat"/>
              </a:rPr>
              <a:t>.” </a:t>
            </a:r>
            <a:endParaRPr sz="3000" b="1">
              <a:solidFill>
                <a:srgbClr val="FFFFFF"/>
              </a:solidFill>
              <a:latin typeface="Montserrat"/>
              <a:ea typeface="Montserrat"/>
              <a:cs typeface="Montserrat"/>
              <a:sym typeface="Montserrat"/>
            </a:endParaRPr>
          </a:p>
          <a:p>
            <a:pPr marL="457200" lvl="0" indent="-330200" algn="r" rtl="0">
              <a:lnSpc>
                <a:spcPct val="115000"/>
              </a:lnSpc>
              <a:spcBef>
                <a:spcPts val="0"/>
              </a:spcBef>
              <a:spcAft>
                <a:spcPts val="0"/>
              </a:spcAft>
              <a:buClr>
                <a:srgbClr val="FFFFFF"/>
              </a:buClr>
              <a:buSzPts val="1600"/>
              <a:buFont typeface="Montserrat"/>
              <a:buChar char="-"/>
            </a:pPr>
            <a:r>
              <a:rPr lang="en-US" sz="1600" b="1" i="1">
                <a:solidFill>
                  <a:srgbClr val="FFFFFF"/>
                </a:solidFill>
                <a:latin typeface="Montserrat"/>
                <a:ea typeface="Montserrat"/>
                <a:cs typeface="Montserrat"/>
                <a:sym typeface="Montserrat"/>
              </a:rPr>
              <a:t>Alice Paul</a:t>
            </a:r>
            <a:endParaRPr sz="1600" b="1" i="1">
              <a:solidFill>
                <a:srgbClr val="FFFFFF"/>
              </a:solidFill>
              <a:latin typeface="Montserrat"/>
              <a:ea typeface="Montserrat"/>
              <a:cs typeface="Montserrat"/>
              <a:sym typeface="Montserrat"/>
            </a:endParaRPr>
          </a:p>
        </p:txBody>
      </p:sp>
      <p:sp>
        <p:nvSpPr>
          <p:cNvPr id="247" name="Google Shape;247;p33"/>
          <p:cNvSpPr txBox="1"/>
          <p:nvPr/>
        </p:nvSpPr>
        <p:spPr>
          <a:xfrm>
            <a:off x="6486375" y="904425"/>
            <a:ext cx="4821000" cy="218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500" b="1">
                <a:solidFill>
                  <a:srgbClr val="F1C400"/>
                </a:solidFill>
                <a:latin typeface="Montserrat"/>
                <a:ea typeface="Montserrat"/>
                <a:cs typeface="Montserrat"/>
                <a:sym typeface="Montserrat"/>
              </a:rPr>
              <a:t>“When you put your hand to the plow, you can’t put it down until you get to the end of the row.” </a:t>
            </a:r>
            <a:r>
              <a:rPr lang="en-US" sz="1600" b="1">
                <a:solidFill>
                  <a:srgbClr val="FFFFFF"/>
                </a:solidFill>
                <a:latin typeface="Montserrat"/>
                <a:ea typeface="Montserrat"/>
                <a:cs typeface="Montserrat"/>
                <a:sym typeface="Montserrat"/>
              </a:rPr>
              <a:t>- </a:t>
            </a:r>
            <a:r>
              <a:rPr lang="en-US" sz="1600" b="1" i="1">
                <a:solidFill>
                  <a:srgbClr val="FFFFFF"/>
                </a:solidFill>
                <a:latin typeface="Montserrat"/>
                <a:ea typeface="Montserrat"/>
                <a:cs typeface="Montserrat"/>
                <a:sym typeface="Montserrat"/>
              </a:rPr>
              <a:t>Alice Paul</a:t>
            </a:r>
            <a:endParaRPr sz="1600" b="1" i="1">
              <a:solidFill>
                <a:srgbClr val="FFFFFF"/>
              </a:solidFill>
              <a:latin typeface="Montserrat"/>
              <a:ea typeface="Montserrat"/>
              <a:cs typeface="Montserrat"/>
              <a:sym typeface="Montserrat"/>
            </a:endParaRPr>
          </a:p>
        </p:txBody>
      </p:sp>
      <p:sp>
        <p:nvSpPr>
          <p:cNvPr id="248" name="Google Shape;248;p33"/>
          <p:cNvSpPr txBox="1"/>
          <p:nvPr/>
        </p:nvSpPr>
        <p:spPr>
          <a:xfrm>
            <a:off x="6191050" y="4422350"/>
            <a:ext cx="5172300" cy="193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500" b="1">
                <a:solidFill>
                  <a:srgbClr val="6D2077"/>
                </a:solidFill>
                <a:latin typeface="Montserrat"/>
                <a:ea typeface="Montserrat"/>
                <a:cs typeface="Montserrat"/>
                <a:sym typeface="Montserrat"/>
              </a:rPr>
              <a:t>“When there is something </a:t>
            </a:r>
            <a:endParaRPr sz="2500" b="1">
              <a:solidFill>
                <a:srgbClr val="6D2077"/>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US" sz="2500" b="1">
                <a:solidFill>
                  <a:srgbClr val="6D2077"/>
                </a:solidFill>
                <a:latin typeface="Montserrat"/>
                <a:ea typeface="Montserrat"/>
                <a:cs typeface="Montserrat"/>
                <a:sym typeface="Montserrat"/>
              </a:rPr>
              <a:t>to be done, I bank on Alice.”</a:t>
            </a:r>
            <a:r>
              <a:rPr lang="en-US" sz="2500" b="1">
                <a:solidFill>
                  <a:srgbClr val="F1C400"/>
                </a:solidFill>
                <a:latin typeface="Montserrat"/>
                <a:ea typeface="Montserrat"/>
                <a:cs typeface="Montserrat"/>
                <a:sym typeface="Montserrat"/>
              </a:rPr>
              <a:t> </a:t>
            </a:r>
            <a:endParaRPr sz="2500" b="1">
              <a:solidFill>
                <a:srgbClr val="F1C400"/>
              </a:solidFill>
              <a:latin typeface="Montserrat"/>
              <a:ea typeface="Montserrat"/>
              <a:cs typeface="Montserrat"/>
              <a:sym typeface="Montserrat"/>
            </a:endParaRPr>
          </a:p>
          <a:p>
            <a:pPr marL="457200" lvl="0" indent="-330200" algn="ctr" rtl="0">
              <a:lnSpc>
                <a:spcPct val="115000"/>
              </a:lnSpc>
              <a:spcBef>
                <a:spcPts val="0"/>
              </a:spcBef>
              <a:spcAft>
                <a:spcPts val="0"/>
              </a:spcAft>
              <a:buClr>
                <a:srgbClr val="F1C400"/>
              </a:buClr>
              <a:buSzPts val="1600"/>
              <a:buFont typeface="Montserrat"/>
              <a:buChar char="-"/>
            </a:pPr>
            <a:r>
              <a:rPr lang="en-US" sz="1600" b="1" i="1">
                <a:solidFill>
                  <a:srgbClr val="F1C400"/>
                </a:solidFill>
                <a:latin typeface="Montserrat"/>
                <a:ea typeface="Montserrat"/>
                <a:cs typeface="Montserrat"/>
                <a:sym typeface="Montserrat"/>
              </a:rPr>
              <a:t>William Paul, Alice’s father</a:t>
            </a:r>
            <a:endParaRPr sz="1600" b="1" i="1">
              <a:solidFill>
                <a:srgbClr val="F1C400"/>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4"/>
          <p:cNvSpPr txBox="1"/>
          <p:nvPr/>
        </p:nvSpPr>
        <p:spPr>
          <a:xfrm>
            <a:off x="329400" y="313750"/>
            <a:ext cx="11533200" cy="6253800"/>
          </a:xfrm>
          <a:prstGeom prst="rect">
            <a:avLst/>
          </a:prstGeom>
          <a:solidFill>
            <a:srgbClr val="F1C4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54" name="Google Shape;254;p34"/>
          <p:cNvSpPr txBox="1">
            <a:spLocks noGrp="1"/>
          </p:cNvSpPr>
          <p:nvPr>
            <p:ph type="body" idx="1"/>
          </p:nvPr>
        </p:nvSpPr>
        <p:spPr>
          <a:xfrm>
            <a:off x="825150" y="950050"/>
            <a:ext cx="10541700" cy="5846400"/>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chemeClr val="dk1"/>
              </a:buClr>
              <a:buSzPts val="6000"/>
              <a:buFont typeface="Arial"/>
              <a:buNone/>
            </a:pPr>
            <a:r>
              <a:rPr lang="en-US" sz="4800" b="1">
                <a:solidFill>
                  <a:srgbClr val="6D2077"/>
                </a:solidFill>
                <a:latin typeface="Montserrat"/>
                <a:ea typeface="Montserrat"/>
                <a:cs typeface="Montserrat"/>
                <a:sym typeface="Montserrat"/>
              </a:rPr>
              <a:t>Alice Paul believed that o</a:t>
            </a:r>
            <a:r>
              <a:rPr lang="en-US" sz="4800" b="1" i="0" u="none" strike="noStrike" cap="none">
                <a:solidFill>
                  <a:srgbClr val="6D2077"/>
                </a:solidFill>
                <a:latin typeface="Montserrat"/>
                <a:ea typeface="Montserrat"/>
                <a:cs typeface="Montserrat"/>
                <a:sym typeface="Montserrat"/>
              </a:rPr>
              <a:t>ne person can make a difference.</a:t>
            </a:r>
            <a:endParaRPr sz="4800" b="1" i="0" u="none" strike="noStrike" cap="none">
              <a:solidFill>
                <a:srgbClr val="6D2077"/>
              </a:solidFill>
              <a:latin typeface="Montserrat"/>
              <a:ea typeface="Montserrat"/>
              <a:cs typeface="Montserrat"/>
              <a:sym typeface="Montserrat"/>
            </a:endParaRPr>
          </a:p>
          <a:p>
            <a:pPr marL="0" marR="0" lvl="0" indent="0" algn="l" rtl="0">
              <a:lnSpc>
                <a:spcPct val="90000"/>
              </a:lnSpc>
              <a:spcBef>
                <a:spcPts val="0"/>
              </a:spcBef>
              <a:spcAft>
                <a:spcPts val="0"/>
              </a:spcAft>
              <a:buClr>
                <a:schemeClr val="dk1"/>
              </a:buClr>
              <a:buSzPts val="6000"/>
              <a:buFont typeface="Arial"/>
              <a:buNone/>
            </a:pPr>
            <a:endParaRPr sz="4800" b="1">
              <a:solidFill>
                <a:srgbClr val="6D2077"/>
              </a:solidFill>
              <a:latin typeface="Montserrat"/>
              <a:ea typeface="Montserrat"/>
              <a:cs typeface="Montserrat"/>
              <a:sym typeface="Montserrat"/>
            </a:endParaRPr>
          </a:p>
          <a:p>
            <a:pPr marL="228600" lvl="0" indent="-228600" algn="ctr" rtl="0">
              <a:spcBef>
                <a:spcPts val="0"/>
              </a:spcBef>
              <a:spcAft>
                <a:spcPts val="0"/>
              </a:spcAft>
              <a:buClr>
                <a:schemeClr val="dk1"/>
              </a:buClr>
              <a:buSzPts val="6000"/>
              <a:buFont typeface="Arial"/>
              <a:buNone/>
            </a:pPr>
            <a:r>
              <a:rPr lang="en-US" sz="4800" b="1">
                <a:solidFill>
                  <a:srgbClr val="6D2077"/>
                </a:solidFill>
                <a:latin typeface="Montserrat"/>
                <a:ea typeface="Montserrat"/>
                <a:cs typeface="Montserrat"/>
                <a:sym typeface="Montserrat"/>
              </a:rPr>
              <a:t>Now it is your turn! </a:t>
            </a:r>
            <a:endParaRPr sz="4800" b="1">
              <a:solidFill>
                <a:srgbClr val="6D2077"/>
              </a:solidFill>
              <a:latin typeface="Montserrat"/>
              <a:ea typeface="Montserrat"/>
              <a:cs typeface="Montserrat"/>
              <a:sym typeface="Montserrat"/>
            </a:endParaRPr>
          </a:p>
          <a:p>
            <a:pPr marL="228600" lvl="0" indent="-228600" algn="ctr" rtl="0">
              <a:spcBef>
                <a:spcPts val="0"/>
              </a:spcBef>
              <a:spcAft>
                <a:spcPts val="0"/>
              </a:spcAft>
              <a:buClr>
                <a:schemeClr val="dk1"/>
              </a:buClr>
              <a:buSzPts val="6000"/>
              <a:buFont typeface="Arial"/>
              <a:buNone/>
            </a:pPr>
            <a:endParaRPr sz="4800" b="1">
              <a:solidFill>
                <a:srgbClr val="6D2077"/>
              </a:solidFill>
              <a:latin typeface="Montserrat"/>
              <a:ea typeface="Montserrat"/>
              <a:cs typeface="Montserrat"/>
              <a:sym typeface="Montserrat"/>
            </a:endParaRPr>
          </a:p>
          <a:p>
            <a:pPr marL="228600" lvl="0" indent="-228600" algn="ctr" rtl="0">
              <a:spcBef>
                <a:spcPts val="0"/>
              </a:spcBef>
              <a:spcAft>
                <a:spcPts val="0"/>
              </a:spcAft>
              <a:buClr>
                <a:schemeClr val="dk1"/>
              </a:buClr>
              <a:buSzPts val="6000"/>
              <a:buFont typeface="Arial"/>
              <a:buNone/>
            </a:pPr>
            <a:r>
              <a:rPr lang="en-US" sz="6000" b="1">
                <a:solidFill>
                  <a:srgbClr val="6D2077"/>
                </a:solidFill>
                <a:latin typeface="Montserrat"/>
                <a:ea typeface="Montserrat"/>
                <a:cs typeface="Montserrat"/>
                <a:sym typeface="Montserrat"/>
              </a:rPr>
              <a:t>How will YOU make a difference?</a:t>
            </a:r>
            <a:endParaRPr sz="6000" b="1">
              <a:solidFill>
                <a:srgbClr val="6D2077"/>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427427" y="365125"/>
            <a:ext cx="10926373"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b="1" dirty="0">
                <a:solidFill>
                  <a:srgbClr val="6D2077"/>
                </a:solidFill>
                <a:latin typeface="Montserrat" panose="020B0604020202020204" charset="0"/>
              </a:rPr>
              <a:t>How Did People Live 100 Years Ago?</a:t>
            </a:r>
            <a:endParaRPr sz="3600" b="1" dirty="0">
              <a:solidFill>
                <a:srgbClr val="6D2077"/>
              </a:solidFill>
              <a:latin typeface="Montserrat" panose="020B0604020202020204" charset="0"/>
            </a:endParaRPr>
          </a:p>
        </p:txBody>
      </p:sp>
      <p:pic>
        <p:nvPicPr>
          <p:cNvPr id="2052" name="Picture 4" descr="https://lh4.googleusercontent.com/9qoN2jAoIJcehpzJpZPYOHDTjxuWDbR78rmgqe9-mM3B1uaDGTTKWXB5GRULCC6qF59aM6JTxE0x1lQlR3bqhs6aVBz7hK_zASaqh4Us4zGAgKlP4mZjMNs-1LAhm--n4cgWU1FXAw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96" y="1690825"/>
            <a:ext cx="3738675" cy="46928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3.googleusercontent.com/-ZWvUin-9VSGC69-inQzzIhEXC984MNxUwvwmJ4BJog1QqZrKFg0Gj2ku0pIedIz7oV5AfY5MmBBLwoEPFWqqZhDip1lRQb5JbigH9bQ5vE9jH030ZFqnSOb6d0l5wocWluDOKfX0C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697" y="1708581"/>
            <a:ext cx="3136756" cy="46928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6.googleusercontent.com/eThQqDlcBzm9Ddumsm47fGi3Gd3avEAPVRSH4E2zOTyP6r159xK-7efHO2MwZnOvbOBpLsq_ou02cZ56sCp7tqNgcdgfIuGMJggPzR3B9wfrXQjwHqRoKqKzJgk-C5DaGXuKpmcry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6221" y="1708581"/>
            <a:ext cx="3491998" cy="46595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032" name="Picture 8" descr="https://lh4.googleusercontent.com/Uo-cnO49RJdA2QtR3yTzbZKgUrL6BFMFpg7Cb9ZaibPbQwKxsYkfKt7SH_8L0qRckSZLy8v37rquRneh9zMMM-zKFhatdDbKFcB2M-3RECsF2xroTrJtioKdH_DJyW20U2wx8lA-A0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608" y="1335938"/>
            <a:ext cx="2231467" cy="2952847"/>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16"/>
          <p:cNvSpPr txBox="1">
            <a:spLocks noGrp="1"/>
          </p:cNvSpPr>
          <p:nvPr>
            <p:ph type="title"/>
          </p:nvPr>
        </p:nvSpPr>
        <p:spPr>
          <a:xfrm>
            <a:off x="461638" y="244809"/>
            <a:ext cx="10305789"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6D2077"/>
                </a:solidFill>
                <a:latin typeface="Montserrat" panose="020B0604020202020204" charset="0"/>
              </a:rPr>
              <a:t>Things </a:t>
            </a:r>
            <a:r>
              <a:rPr lang="en-US" b="1" dirty="0" smtClean="0">
                <a:solidFill>
                  <a:srgbClr val="6D2077"/>
                </a:solidFill>
                <a:latin typeface="Montserrat" panose="020B0604020202020204" charset="0"/>
              </a:rPr>
              <a:t>People</a:t>
            </a:r>
            <a:r>
              <a:rPr lang="en-US" b="1" dirty="0" smtClean="0">
                <a:solidFill>
                  <a:srgbClr val="6D2077"/>
                </a:solidFill>
                <a:latin typeface="Montserrat" panose="020B0604020202020204" charset="0"/>
              </a:rPr>
              <a:t> </a:t>
            </a:r>
            <a:r>
              <a:rPr lang="en-US" b="1" dirty="0">
                <a:solidFill>
                  <a:srgbClr val="6D2077"/>
                </a:solidFill>
                <a:latin typeface="Montserrat" panose="020B0604020202020204" charset="0"/>
              </a:rPr>
              <a:t>Used 100 Years Ago</a:t>
            </a:r>
            <a:endParaRPr b="1" dirty="0">
              <a:solidFill>
                <a:srgbClr val="6D2077"/>
              </a:solidFill>
              <a:latin typeface="Montserrat" panose="020B0604020202020204" charset="0"/>
            </a:endParaRPr>
          </a:p>
        </p:txBody>
      </p:sp>
      <p:pic>
        <p:nvPicPr>
          <p:cNvPr id="1028" name="Picture 4" descr="https://lh6.googleusercontent.com/m8leiMUTakasE5moAXY3QQjTfCaEOHpNILcHpqqY3tpSfL_L_WOM8rKOQvwid7TZn6vHrz8AmymIwKa44367ubzwEAMZPptXnbBsYsrcMoLqzClZuFRYZik6EkMi8kgLadwpNFD6ru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0647" y="1771475"/>
            <a:ext cx="6006921" cy="4336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4.googleusercontent.com/t5-e2Djc01MxDp7bJ3lYoXEj-BPtdv57qha08Vj1zcJwj4ZoUm-e3etwMsyVZYnJ0sRzp0dG2vzJ2I7lywkg-D5mED9SvU6yDuYcgnP8R0OM0eB_kEuw2fQ7SXZsyYARBu7mCFDQPK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962" y="3446935"/>
            <a:ext cx="2433645" cy="31526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457200" y="304800"/>
            <a:ext cx="11468100" cy="6553200"/>
          </a:xfrm>
          <a:prstGeom prst="rect">
            <a:avLst/>
          </a:prstGeom>
          <a:noFill/>
          <a:ln>
            <a:noFill/>
          </a:ln>
        </p:spPr>
      </p:pic>
      <p:sp>
        <p:nvSpPr>
          <p:cNvPr id="133" name="Google Shape;133;p18"/>
          <p:cNvSpPr txBox="1"/>
          <p:nvPr/>
        </p:nvSpPr>
        <p:spPr>
          <a:xfrm>
            <a:off x="797725" y="680550"/>
            <a:ext cx="7317300" cy="6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6D2077"/>
                </a:solidFill>
                <a:latin typeface="Montserrat"/>
                <a:ea typeface="Montserrat"/>
                <a:cs typeface="Montserrat"/>
                <a:sym typeface="Montserrat"/>
              </a:rPr>
              <a:t>Where was Alice Paul born?</a:t>
            </a:r>
            <a:endParaRPr sz="3600" b="1" dirty="0">
              <a:solidFill>
                <a:srgbClr val="6D2077"/>
              </a:solidFill>
              <a:latin typeface="Montserrat"/>
              <a:ea typeface="Montserrat"/>
              <a:cs typeface="Montserrat"/>
              <a:sym typeface="Montserrat"/>
            </a:endParaRPr>
          </a:p>
        </p:txBody>
      </p:sp>
      <p:cxnSp>
        <p:nvCxnSpPr>
          <p:cNvPr id="134" name="Google Shape;134;p18"/>
          <p:cNvCxnSpPr/>
          <p:nvPr/>
        </p:nvCxnSpPr>
        <p:spPr>
          <a:xfrm flipH="1">
            <a:off x="6826950" y="2230675"/>
            <a:ext cx="2189100" cy="1245000"/>
          </a:xfrm>
          <a:prstGeom prst="straightConnector1">
            <a:avLst/>
          </a:prstGeom>
          <a:noFill/>
          <a:ln w="76200" cap="flat" cmpd="sng">
            <a:solidFill>
              <a:srgbClr val="6D2077"/>
            </a:solidFill>
            <a:prstDash val="solid"/>
            <a:round/>
            <a:headEnd type="none" w="med" len="med"/>
            <a:tailEnd type="triangle" w="med" len="med"/>
          </a:ln>
          <a:effectLst>
            <a:outerShdw blurRad="100013" dist="114300" dir="5280000" algn="bl" rotWithShape="0">
              <a:srgbClr val="666666">
                <a:alpha val="43000"/>
              </a:srgbClr>
            </a:outerShdw>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19"/>
          <p:cNvPicPr preferRelativeResize="0"/>
          <p:nvPr/>
        </p:nvPicPr>
        <p:blipFill>
          <a:blip r:embed="rId3">
            <a:alphaModFix/>
          </a:blip>
          <a:stretch>
            <a:fillRect/>
          </a:stretch>
        </p:blipFill>
        <p:spPr>
          <a:xfrm>
            <a:off x="495875" y="218200"/>
            <a:ext cx="11200271" cy="5524103"/>
          </a:xfrm>
          <a:prstGeom prst="rect">
            <a:avLst/>
          </a:prstGeom>
          <a:noFill/>
          <a:ln>
            <a:noFill/>
          </a:ln>
        </p:spPr>
      </p:pic>
      <p:sp>
        <p:nvSpPr>
          <p:cNvPr id="141" name="Google Shape;141;p19"/>
          <p:cNvSpPr txBox="1"/>
          <p:nvPr/>
        </p:nvSpPr>
        <p:spPr>
          <a:xfrm>
            <a:off x="0" y="5902125"/>
            <a:ext cx="12192000" cy="1199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6000"/>
              <a:buFont typeface="Arial"/>
              <a:buNone/>
            </a:pPr>
            <a:r>
              <a:rPr lang="en-US" sz="3600" b="1" u="none" dirty="0">
                <a:solidFill>
                  <a:srgbClr val="6D2077"/>
                </a:solidFill>
                <a:latin typeface="Montserrat"/>
                <a:ea typeface="Montserrat"/>
                <a:cs typeface="Montserrat"/>
                <a:sym typeface="Montserrat"/>
              </a:rPr>
              <a:t>Paulsdale is a National Historic Landmark</a:t>
            </a:r>
            <a:endParaRPr sz="3600" b="1" u="none" dirty="0">
              <a:solidFill>
                <a:srgbClr val="6D2077"/>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p:nvPr/>
        </p:nvSpPr>
        <p:spPr>
          <a:xfrm>
            <a:off x="0" y="5916975"/>
            <a:ext cx="12192000" cy="677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6000"/>
              <a:buFont typeface="Arial"/>
              <a:buNone/>
            </a:pPr>
            <a:r>
              <a:rPr lang="en-US" sz="3600" b="1" dirty="0" smtClean="0">
                <a:solidFill>
                  <a:srgbClr val="6D2077"/>
                </a:solidFill>
                <a:latin typeface="Montserrat"/>
                <a:ea typeface="Montserrat"/>
                <a:cs typeface="Montserrat"/>
                <a:sym typeface="Montserrat"/>
              </a:rPr>
              <a:t>Young Alice</a:t>
            </a:r>
            <a:endParaRPr sz="3600" b="1" dirty="0">
              <a:solidFill>
                <a:srgbClr val="6D2077"/>
              </a:solidFill>
              <a:latin typeface="Montserrat"/>
              <a:ea typeface="Montserrat"/>
              <a:cs typeface="Montserrat"/>
              <a:sym typeface="Montserrat"/>
            </a:endParaRPr>
          </a:p>
        </p:txBody>
      </p:sp>
      <p:pic>
        <p:nvPicPr>
          <p:cNvPr id="148" name="Google Shape;148;p20"/>
          <p:cNvPicPr preferRelativeResize="0"/>
          <p:nvPr/>
        </p:nvPicPr>
        <p:blipFill>
          <a:blip r:embed="rId3">
            <a:alphaModFix/>
          </a:blip>
          <a:stretch>
            <a:fillRect/>
          </a:stretch>
        </p:blipFill>
        <p:spPr>
          <a:xfrm>
            <a:off x="1963875" y="457200"/>
            <a:ext cx="3978543" cy="5223149"/>
          </a:xfrm>
          <a:prstGeom prst="rect">
            <a:avLst/>
          </a:prstGeom>
          <a:noFill/>
          <a:ln>
            <a:noFill/>
          </a:ln>
        </p:spPr>
      </p:pic>
      <p:pic>
        <p:nvPicPr>
          <p:cNvPr id="149" name="Google Shape;149;p20"/>
          <p:cNvPicPr preferRelativeResize="0"/>
          <p:nvPr/>
        </p:nvPicPr>
        <p:blipFill>
          <a:blip r:embed="rId4">
            <a:alphaModFix/>
          </a:blip>
          <a:stretch>
            <a:fillRect/>
          </a:stretch>
        </p:blipFill>
        <p:spPr>
          <a:xfrm>
            <a:off x="6247225" y="478450"/>
            <a:ext cx="3978551" cy="5180649"/>
          </a:xfrm>
          <a:prstGeom prst="rect">
            <a:avLst/>
          </a:prstGeom>
          <a:noFill/>
          <a:ln w="38100" cap="flat" cmpd="sng">
            <a:solidFill>
              <a:schemeClr val="accent4"/>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1"/>
          <p:cNvSpPr txBox="1"/>
          <p:nvPr/>
        </p:nvSpPr>
        <p:spPr>
          <a:xfrm>
            <a:off x="0" y="5872585"/>
            <a:ext cx="12192000" cy="677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6000"/>
              <a:buFont typeface="Arial"/>
              <a:buNone/>
            </a:pPr>
            <a:r>
              <a:rPr lang="en-US" sz="3600" b="1" dirty="0">
                <a:solidFill>
                  <a:srgbClr val="6D2077"/>
                </a:solidFill>
                <a:latin typeface="Montserrat"/>
                <a:ea typeface="Montserrat"/>
                <a:cs typeface="Montserrat"/>
                <a:sym typeface="Montserrat"/>
              </a:rPr>
              <a:t>Alice was responsible and showed respect.</a:t>
            </a:r>
            <a:endParaRPr sz="3600" b="1" dirty="0">
              <a:solidFill>
                <a:srgbClr val="6D2077"/>
              </a:solidFill>
              <a:latin typeface="Montserrat"/>
              <a:ea typeface="Montserrat"/>
              <a:cs typeface="Montserrat"/>
              <a:sym typeface="Montserrat"/>
            </a:endParaRPr>
          </a:p>
        </p:txBody>
      </p:sp>
      <p:pic>
        <p:nvPicPr>
          <p:cNvPr id="156" name="Google Shape;156;p21"/>
          <p:cNvPicPr preferRelativeResize="0"/>
          <p:nvPr/>
        </p:nvPicPr>
        <p:blipFill>
          <a:blip r:embed="rId3">
            <a:alphaModFix/>
          </a:blip>
          <a:stretch>
            <a:fillRect/>
          </a:stretch>
        </p:blipFill>
        <p:spPr>
          <a:xfrm>
            <a:off x="955099" y="431241"/>
            <a:ext cx="6007002" cy="4200273"/>
          </a:xfrm>
          <a:prstGeom prst="rect">
            <a:avLst/>
          </a:prstGeom>
          <a:noFill/>
          <a:ln>
            <a:noFill/>
          </a:ln>
        </p:spPr>
      </p:pic>
      <p:pic>
        <p:nvPicPr>
          <p:cNvPr id="157" name="Google Shape;157;p21"/>
          <p:cNvPicPr preferRelativeResize="0"/>
          <p:nvPr/>
        </p:nvPicPr>
        <p:blipFill>
          <a:blip r:embed="rId4">
            <a:alphaModFix/>
          </a:blip>
          <a:stretch>
            <a:fillRect/>
          </a:stretch>
        </p:blipFill>
        <p:spPr>
          <a:xfrm>
            <a:off x="6962100" y="447954"/>
            <a:ext cx="4225754" cy="4183550"/>
          </a:xfrm>
          <a:prstGeom prst="rect">
            <a:avLst/>
          </a:prstGeom>
          <a:noFill/>
          <a:ln w="28575" cap="flat" cmpd="sng">
            <a:solidFill>
              <a:srgbClr val="F1C400"/>
            </a:solidFill>
            <a:prstDash val="solid"/>
            <a:round/>
            <a:headEnd type="none" w="sm" len="sm"/>
            <a:tailEnd type="none" w="sm" len="sm"/>
          </a:ln>
        </p:spPr>
      </p:pic>
      <p:pic>
        <p:nvPicPr>
          <p:cNvPr id="158" name="Google Shape;158;p21"/>
          <p:cNvPicPr preferRelativeResize="0"/>
          <p:nvPr/>
        </p:nvPicPr>
        <p:blipFill>
          <a:blip r:embed="rId5">
            <a:alphaModFix/>
          </a:blip>
          <a:stretch>
            <a:fillRect/>
          </a:stretch>
        </p:blipFill>
        <p:spPr>
          <a:xfrm>
            <a:off x="4497650" y="3003041"/>
            <a:ext cx="3722424" cy="2553850"/>
          </a:xfrm>
          <a:prstGeom prst="rect">
            <a:avLst/>
          </a:prstGeom>
          <a:noFill/>
          <a:ln w="28575" cap="flat" cmpd="sng">
            <a:solidFill>
              <a:srgbClr val="F1C400"/>
            </a:solidFill>
            <a:prstDash val="solid"/>
            <a:round/>
            <a:headEnd type="none" w="sm" len="sm"/>
            <a:tailEnd type="none" w="sm" len="sm"/>
          </a:ln>
        </p:spPr>
      </p:pic>
      <p:cxnSp>
        <p:nvCxnSpPr>
          <p:cNvPr id="159" name="Google Shape;159;p21"/>
          <p:cNvCxnSpPr/>
          <p:nvPr/>
        </p:nvCxnSpPr>
        <p:spPr>
          <a:xfrm>
            <a:off x="7991700" y="865675"/>
            <a:ext cx="1784100" cy="1784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3"/>
          <p:cNvSpPr txBox="1"/>
          <p:nvPr/>
        </p:nvSpPr>
        <p:spPr>
          <a:xfrm>
            <a:off x="7604463" y="4333425"/>
            <a:ext cx="4088100" cy="2124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6000"/>
              <a:buFont typeface="Arial"/>
              <a:buNone/>
            </a:pPr>
            <a:r>
              <a:rPr lang="en-US" sz="3600" b="1" dirty="0">
                <a:solidFill>
                  <a:srgbClr val="6D2077"/>
                </a:solidFill>
                <a:latin typeface="Montserrat"/>
                <a:ea typeface="Montserrat"/>
                <a:cs typeface="Montserrat"/>
                <a:sym typeface="Montserrat"/>
              </a:rPr>
              <a:t>Alice worked well with others.</a:t>
            </a:r>
            <a:endParaRPr sz="3600" b="1" dirty="0">
              <a:solidFill>
                <a:srgbClr val="6D2077"/>
              </a:solidFill>
              <a:latin typeface="Montserrat"/>
              <a:ea typeface="Montserrat"/>
              <a:cs typeface="Montserrat"/>
              <a:sym typeface="Montserrat"/>
            </a:endParaRPr>
          </a:p>
        </p:txBody>
      </p:sp>
      <p:pic>
        <p:nvPicPr>
          <p:cNvPr id="173" name="Google Shape;173;p23"/>
          <p:cNvPicPr preferRelativeResize="0"/>
          <p:nvPr/>
        </p:nvPicPr>
        <p:blipFill>
          <a:blip r:embed="rId3">
            <a:alphaModFix/>
          </a:blip>
          <a:stretch>
            <a:fillRect/>
          </a:stretch>
        </p:blipFill>
        <p:spPr>
          <a:xfrm>
            <a:off x="294700" y="870338"/>
            <a:ext cx="6981874" cy="5515775"/>
          </a:xfrm>
          <a:prstGeom prst="rect">
            <a:avLst/>
          </a:prstGeom>
          <a:noFill/>
          <a:ln>
            <a:noFill/>
          </a:ln>
        </p:spPr>
      </p:pic>
      <p:pic>
        <p:nvPicPr>
          <p:cNvPr id="174" name="Google Shape;174;p23"/>
          <p:cNvPicPr preferRelativeResize="0"/>
          <p:nvPr/>
        </p:nvPicPr>
        <p:blipFill>
          <a:blip r:embed="rId4">
            <a:alphaModFix/>
          </a:blip>
          <a:stretch>
            <a:fillRect/>
          </a:stretch>
        </p:blipFill>
        <p:spPr>
          <a:xfrm>
            <a:off x="7425450" y="523300"/>
            <a:ext cx="4611398" cy="3489599"/>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2965</TotalTime>
  <Words>1287</Words>
  <Application>Microsoft Office PowerPoint</Application>
  <PresentationFormat>Widescreen</PresentationFormat>
  <Paragraphs>271</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Montserrat</vt:lpstr>
      <vt:lpstr>FuturaExtended</vt:lpstr>
      <vt:lpstr>Impact</vt:lpstr>
      <vt:lpstr>Office Theme</vt:lpstr>
      <vt:lpstr>Meeting  Alice </vt:lpstr>
      <vt:lpstr>Provided by:</vt:lpstr>
      <vt:lpstr>How Did People Live 100 Years Ago?</vt:lpstr>
      <vt:lpstr>Things People Used 100 Years Ago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Alice</dc:title>
  <dc:creator>Lucy Beard</dc:creator>
  <cp:lastModifiedBy>Krista Niles</cp:lastModifiedBy>
  <cp:revision>21</cp:revision>
  <dcterms:modified xsi:type="dcterms:W3CDTF">2019-11-14T19:21:37Z</dcterms:modified>
</cp:coreProperties>
</file>